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78" r:id="rId24"/>
    <p:sldId id="282" r:id="rId25"/>
    <p:sldId id="285" r:id="rId26"/>
    <p:sldId id="283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D75"/>
    <a:srgbClr val="0471A8"/>
    <a:srgbClr val="0E5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896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07380" y="4323673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>
                <a:latin typeface="Lato" charset="0"/>
                <a:ea typeface="Lato" charset="0"/>
                <a:cs typeface="Lato" charset="0"/>
              </a:rPr>
              <a:t>MIKE MAZZALONGO</a:t>
            </a:r>
            <a:endParaRPr lang="en-US" sz="2000" b="1" i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7380" y="1644562"/>
            <a:ext cx="7716644" cy="260476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9000"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7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47619"/>
            <a:ext cx="7772400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85800" y="4287308"/>
            <a:ext cx="7772400" cy="460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- Bible Verse 3:15</a:t>
            </a:r>
          </a:p>
        </p:txBody>
      </p:sp>
    </p:spTree>
    <p:extLst>
      <p:ext uri="{BB962C8B-B14F-4D97-AF65-F5344CB8AC3E}">
        <p14:creationId xmlns:p14="http://schemas.microsoft.com/office/powerpoint/2010/main" val="2718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344003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8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494"/>
            <a:ext cx="8229600" cy="266942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3580"/>
            <a:ext cx="8229600" cy="1339009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2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and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9888"/>
            <a:ext cx="8229600" cy="89183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36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Item 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54B5E4-ADCD-E14E-BDDF-E98F1B085647}"/>
              </a:ext>
            </a:extLst>
          </p:cNvPr>
          <p:cNvCxnSpPr/>
          <p:nvPr userDrawn="1"/>
        </p:nvCxnSpPr>
        <p:spPr>
          <a:xfrm>
            <a:off x="717847" y="2307364"/>
            <a:ext cx="0" cy="2435552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42CF86-65DB-CD4F-AE44-F88D20EE03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28044" y="2307364"/>
            <a:ext cx="7558751" cy="243555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 Singl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0"/>
            <a:ext cx="7205472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This is a single statement slide</a:t>
            </a:r>
          </a:p>
        </p:txBody>
      </p:sp>
    </p:spTree>
    <p:extLst>
      <p:ext uri="{BB962C8B-B14F-4D97-AF65-F5344CB8AC3E}">
        <p14:creationId xmlns:p14="http://schemas.microsoft.com/office/powerpoint/2010/main" val="33783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1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6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2877-251A-5840-AA94-23CE386A9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/>
              <a:t>Why Go?</a:t>
            </a:r>
          </a:p>
        </p:txBody>
      </p:sp>
    </p:spTree>
    <p:extLst>
      <p:ext uri="{BB962C8B-B14F-4D97-AF65-F5344CB8AC3E}">
        <p14:creationId xmlns:p14="http://schemas.microsoft.com/office/powerpoint/2010/main" val="154050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AAFC-CDC2-584A-87D6-19D7EB88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463" y="0"/>
            <a:ext cx="7434680" cy="5143500"/>
          </a:xfrm>
        </p:spPr>
        <p:txBody>
          <a:bodyPr>
            <a:normAutofit/>
          </a:bodyPr>
          <a:lstStyle/>
          <a:p>
            <a:r>
              <a:rPr lang="en-US" sz="6600" dirty="0"/>
              <a:t>The “meta” solution is Christ.</a:t>
            </a:r>
          </a:p>
        </p:txBody>
      </p:sp>
    </p:spTree>
    <p:extLst>
      <p:ext uri="{BB962C8B-B14F-4D97-AF65-F5344CB8AC3E}">
        <p14:creationId xmlns:p14="http://schemas.microsoft.com/office/powerpoint/2010/main" val="249974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69002-9135-7B45-B756-9C3A73F8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indent="-73152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It’s a command!</a:t>
            </a:r>
          </a:p>
          <a:p>
            <a:pPr marL="731520" indent="-731520">
              <a:buFont typeface="+mj-lt"/>
              <a:buAutoNum type="arabicPeriod"/>
            </a:pPr>
            <a:r>
              <a:rPr lang="en-US" sz="2200" dirty="0"/>
              <a:t>People are really lost… really!</a:t>
            </a:r>
          </a:p>
          <a:p>
            <a:pPr marL="731520" indent="-731520">
              <a:buFont typeface="+mj-lt"/>
              <a:buAutoNum type="arabicPeriod"/>
            </a:pPr>
            <a:r>
              <a:rPr lang="en-US" sz="5400" b="1" dirty="0"/>
              <a:t>Too many </a:t>
            </a:r>
            <a:br>
              <a:rPr lang="en-US" sz="5400" b="1" dirty="0"/>
            </a:br>
            <a:r>
              <a:rPr lang="en-US" sz="5400" b="1" dirty="0"/>
              <a:t>“gospels” preached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D3440-170D-B14C-9A37-94CDA455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Go?</a:t>
            </a:r>
          </a:p>
        </p:txBody>
      </p:sp>
    </p:spTree>
    <p:extLst>
      <p:ext uri="{BB962C8B-B14F-4D97-AF65-F5344CB8AC3E}">
        <p14:creationId xmlns:p14="http://schemas.microsoft.com/office/powerpoint/2010/main" val="345799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049DC-F6BE-904B-8B7F-3D2629E1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6894"/>
            <a:ext cx="8229600" cy="33430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Original sin removed at infant baptism based on the vicarious faith of parents</a:t>
            </a:r>
          </a:p>
          <a:p>
            <a:pPr>
              <a:spcAft>
                <a:spcPts val="1200"/>
              </a:spcAft>
            </a:pPr>
            <a:r>
              <a:rPr lang="en-US" dirty="0"/>
              <a:t>Holy Spirit is given at confirmation</a:t>
            </a:r>
          </a:p>
          <a:p>
            <a:pPr>
              <a:spcAft>
                <a:spcPts val="1200"/>
              </a:spcAft>
            </a:pPr>
            <a:r>
              <a:rPr lang="en-US" dirty="0"/>
              <a:t>Mass and communion at Easter maintains membership in church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3188A6-EB37-A743-AD9B-69BB3FEB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Catholic Gospel</a:t>
            </a:r>
          </a:p>
        </p:txBody>
      </p:sp>
    </p:spTree>
    <p:extLst>
      <p:ext uri="{BB962C8B-B14F-4D97-AF65-F5344CB8AC3E}">
        <p14:creationId xmlns:p14="http://schemas.microsoft.com/office/powerpoint/2010/main" val="388345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049DC-F6BE-904B-8B7F-3D2629E1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6894"/>
            <a:ext cx="8229600" cy="33430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Saved by faith alone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Holy Spirit enables one to </a:t>
            </a:r>
            <a:br>
              <a:rPr lang="en-US" sz="3600" dirty="0"/>
            </a:br>
            <a:r>
              <a:rPr lang="en-US" sz="3600" dirty="0"/>
              <a:t>believe and respond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You don’t choose, you accept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3188A6-EB37-A743-AD9B-69BB3FEB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Protestantism</a:t>
            </a:r>
          </a:p>
        </p:txBody>
      </p:sp>
    </p:spTree>
    <p:extLst>
      <p:ext uri="{BB962C8B-B14F-4D97-AF65-F5344CB8AC3E}">
        <p14:creationId xmlns:p14="http://schemas.microsoft.com/office/powerpoint/2010/main" val="332286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1711-2836-504A-9516-D7A94D07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0"/>
            <a:ext cx="7426518" cy="5143500"/>
          </a:xfrm>
        </p:spPr>
        <p:txBody>
          <a:bodyPr>
            <a:normAutofit/>
          </a:bodyPr>
          <a:lstStyle/>
          <a:p>
            <a:r>
              <a:rPr lang="en-US" sz="4000" b="0" dirty="0"/>
              <a:t>Catholic and Protestant gospels </a:t>
            </a:r>
            <a:r>
              <a:rPr lang="en-US" sz="4000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eliminate the human will</a:t>
            </a:r>
            <a:r>
              <a:rPr lang="en-US" sz="4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br>
              <a:rPr lang="en-US" sz="4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4000" b="0" dirty="0"/>
              <a:t>in the process of salvation.</a:t>
            </a:r>
          </a:p>
        </p:txBody>
      </p:sp>
    </p:spTree>
    <p:extLst>
      <p:ext uri="{BB962C8B-B14F-4D97-AF65-F5344CB8AC3E}">
        <p14:creationId xmlns:p14="http://schemas.microsoft.com/office/powerpoint/2010/main" val="101171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049DC-F6BE-904B-8B7F-3D2629E1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6894"/>
            <a:ext cx="8229600" cy="33430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Man’s will plays a crucial part in the process of salvation.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Without free will it is impossible to love or worship God.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3188A6-EB37-A743-AD9B-69BB3FEB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of Christ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C8EB40-740A-8441-A3D1-8C9C436ABFC4}"/>
              </a:ext>
            </a:extLst>
          </p:cNvPr>
          <p:cNvSpPr/>
          <p:nvPr/>
        </p:nvSpPr>
        <p:spPr>
          <a:xfrm>
            <a:off x="4150659" y="564777"/>
            <a:ext cx="1093694" cy="385482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64D7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PLUS</a:t>
            </a:r>
          </a:p>
        </p:txBody>
      </p:sp>
    </p:spTree>
    <p:extLst>
      <p:ext uri="{BB962C8B-B14F-4D97-AF65-F5344CB8AC3E}">
        <p14:creationId xmlns:p14="http://schemas.microsoft.com/office/powerpoint/2010/main" val="404130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049DC-F6BE-904B-8B7F-3D2629E1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6894"/>
            <a:ext cx="8229600" cy="33430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We preach the response to the gospel as the gospel itself.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3188A6-EB37-A743-AD9B-69BB3FEB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of Christ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C8EB40-740A-8441-A3D1-8C9C436ABFC4}"/>
              </a:ext>
            </a:extLst>
          </p:cNvPr>
          <p:cNvSpPr/>
          <p:nvPr/>
        </p:nvSpPr>
        <p:spPr>
          <a:xfrm>
            <a:off x="4150659" y="564777"/>
            <a:ext cx="1093694" cy="385482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64D7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MINUS</a:t>
            </a:r>
          </a:p>
        </p:txBody>
      </p:sp>
    </p:spTree>
    <p:extLst>
      <p:ext uri="{BB962C8B-B14F-4D97-AF65-F5344CB8AC3E}">
        <p14:creationId xmlns:p14="http://schemas.microsoft.com/office/powerpoint/2010/main" val="91832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CD4B41-B47E-A649-9B7C-198D2EA6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1078"/>
            <a:ext cx="7772400" cy="52195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PLAN OF SALVATION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B706A0B-351F-3745-8185-7331FBFB3EE4}"/>
              </a:ext>
            </a:extLst>
          </p:cNvPr>
          <p:cNvSpPr txBox="1">
            <a:spLocks/>
          </p:cNvSpPr>
          <p:nvPr/>
        </p:nvSpPr>
        <p:spPr>
          <a:xfrm>
            <a:off x="313765" y="1011006"/>
            <a:ext cx="4182035" cy="52195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Church of Christ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72996B6-564E-604F-B8E5-B605D585A0BB}"/>
              </a:ext>
            </a:extLst>
          </p:cNvPr>
          <p:cNvSpPr txBox="1">
            <a:spLocks/>
          </p:cNvSpPr>
          <p:nvPr/>
        </p:nvSpPr>
        <p:spPr>
          <a:xfrm>
            <a:off x="5401236" y="1011006"/>
            <a:ext cx="3267635" cy="52195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Bible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8EC269-EBF8-9440-AF41-BA2A917948EA}"/>
              </a:ext>
            </a:extLst>
          </p:cNvPr>
          <p:cNvCxnSpPr/>
          <p:nvPr/>
        </p:nvCxnSpPr>
        <p:spPr>
          <a:xfrm>
            <a:off x="1873624" y="753035"/>
            <a:ext cx="533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70ED24A-AE0F-7541-ABF2-5F9B9DF646D4}"/>
              </a:ext>
            </a:extLst>
          </p:cNvPr>
          <p:cNvSpPr txBox="1">
            <a:spLocks/>
          </p:cNvSpPr>
          <p:nvPr/>
        </p:nvSpPr>
        <p:spPr>
          <a:xfrm>
            <a:off x="493058" y="3926541"/>
            <a:ext cx="3823447" cy="11024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* This is the response to the gospel, </a:t>
            </a:r>
            <a:br>
              <a:rPr lang="en-US" sz="1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1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not the gospel itself.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EB32729-903B-7E43-BAE5-91571FECF3BD}"/>
              </a:ext>
            </a:extLst>
          </p:cNvPr>
          <p:cNvSpPr txBox="1">
            <a:spLocks/>
          </p:cNvSpPr>
          <p:nvPr/>
        </p:nvSpPr>
        <p:spPr>
          <a:xfrm>
            <a:off x="5320553" y="3810001"/>
            <a:ext cx="3823447" cy="11024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* This is the actual “good news”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11AF0C3-58A3-204E-BEAF-A5ABC9D24BD5}"/>
              </a:ext>
            </a:extLst>
          </p:cNvPr>
          <p:cNvSpPr txBox="1">
            <a:spLocks/>
          </p:cNvSpPr>
          <p:nvPr/>
        </p:nvSpPr>
        <p:spPr>
          <a:xfrm>
            <a:off x="5320553" y="1569060"/>
            <a:ext cx="3823447" cy="23574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Vicarious Atonement</a:t>
            </a:r>
          </a:p>
          <a:p>
            <a:endParaRPr lang="en-US" sz="18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God sent Jesus to die in order to pay the moral debt of mankind.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A02F41-5AF9-7941-8AF1-E91256986966}"/>
              </a:ext>
            </a:extLst>
          </p:cNvPr>
          <p:cNvCxnSpPr/>
          <p:nvPr/>
        </p:nvCxnSpPr>
        <p:spPr>
          <a:xfrm>
            <a:off x="5401236" y="2169460"/>
            <a:ext cx="573741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EE501D-C4D3-9E4C-BEF7-0A2A4E241F8C}"/>
              </a:ext>
            </a:extLst>
          </p:cNvPr>
          <p:cNvSpPr txBox="1"/>
          <p:nvPr/>
        </p:nvSpPr>
        <p:spPr>
          <a:xfrm>
            <a:off x="1021554" y="30170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BELIEVE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C7AFFB-B901-2A4A-B784-A67096F11A96}"/>
              </a:ext>
            </a:extLst>
          </p:cNvPr>
          <p:cNvSpPr txBox="1"/>
          <p:nvPr/>
        </p:nvSpPr>
        <p:spPr>
          <a:xfrm>
            <a:off x="313765" y="3345341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123D7-68E2-9441-9CDF-E71BAFBF99A2}"/>
              </a:ext>
            </a:extLst>
          </p:cNvPr>
          <p:cNvSpPr txBox="1"/>
          <p:nvPr/>
        </p:nvSpPr>
        <p:spPr>
          <a:xfrm>
            <a:off x="1910895" y="2661635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CONFESS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461524-A648-504D-A290-2ADF35608D4A}"/>
              </a:ext>
            </a:extLst>
          </p:cNvPr>
          <p:cNvSpPr txBox="1"/>
          <p:nvPr/>
        </p:nvSpPr>
        <p:spPr>
          <a:xfrm>
            <a:off x="2838347" y="2286981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REPENT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AAF22-3BC6-544C-A686-895A553412CF}"/>
              </a:ext>
            </a:extLst>
          </p:cNvPr>
          <p:cNvSpPr txBox="1"/>
          <p:nvPr/>
        </p:nvSpPr>
        <p:spPr>
          <a:xfrm>
            <a:off x="3669296" y="191623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BAPTISM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47CEB-D4DC-634D-92EB-7FA3F0B0E2F2}"/>
              </a:ext>
            </a:extLst>
          </p:cNvPr>
          <p:cNvCxnSpPr>
            <a:cxnSpLocks/>
          </p:cNvCxnSpPr>
          <p:nvPr/>
        </p:nvCxnSpPr>
        <p:spPr>
          <a:xfrm>
            <a:off x="1026458" y="3354866"/>
            <a:ext cx="939611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3FB930-EFF5-D343-A5C2-BC85F6233EBE}"/>
              </a:ext>
            </a:extLst>
          </p:cNvPr>
          <p:cNvCxnSpPr>
            <a:cxnSpLocks/>
          </p:cNvCxnSpPr>
          <p:nvPr/>
        </p:nvCxnSpPr>
        <p:spPr>
          <a:xfrm>
            <a:off x="1925890" y="3005424"/>
            <a:ext cx="998636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B930B7-1FFF-BB4D-B7DD-A37F0CEBADB7}"/>
              </a:ext>
            </a:extLst>
          </p:cNvPr>
          <p:cNvCxnSpPr>
            <a:cxnSpLocks/>
          </p:cNvCxnSpPr>
          <p:nvPr/>
        </p:nvCxnSpPr>
        <p:spPr>
          <a:xfrm>
            <a:off x="2899126" y="2633875"/>
            <a:ext cx="826265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CC65EC-0F19-7A40-9B79-76741A8C0226}"/>
              </a:ext>
            </a:extLst>
          </p:cNvPr>
          <p:cNvCxnSpPr>
            <a:cxnSpLocks/>
          </p:cNvCxnSpPr>
          <p:nvPr/>
        </p:nvCxnSpPr>
        <p:spPr>
          <a:xfrm>
            <a:off x="3705970" y="2254613"/>
            <a:ext cx="905436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C5239F-792D-CA4E-AD4D-2423250C0C14}"/>
              </a:ext>
            </a:extLst>
          </p:cNvPr>
          <p:cNvCxnSpPr/>
          <p:nvPr/>
        </p:nvCxnSpPr>
        <p:spPr>
          <a:xfrm>
            <a:off x="380066" y="3685253"/>
            <a:ext cx="681317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A92B9D-341F-D540-9442-5E85E667429A}"/>
              </a:ext>
            </a:extLst>
          </p:cNvPr>
          <p:cNvCxnSpPr>
            <a:cxnSpLocks/>
          </p:cNvCxnSpPr>
          <p:nvPr/>
        </p:nvCxnSpPr>
        <p:spPr>
          <a:xfrm flipV="1">
            <a:off x="1045508" y="3338991"/>
            <a:ext cx="0" cy="363059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BEB37E-1BCB-494D-B12B-FDE17DAB40A9}"/>
              </a:ext>
            </a:extLst>
          </p:cNvPr>
          <p:cNvCxnSpPr>
            <a:cxnSpLocks/>
          </p:cNvCxnSpPr>
          <p:nvPr/>
        </p:nvCxnSpPr>
        <p:spPr>
          <a:xfrm flipV="1">
            <a:off x="1947019" y="2986181"/>
            <a:ext cx="0" cy="385669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3631D8-5015-2941-AD47-5E3F9D5A9984}"/>
              </a:ext>
            </a:extLst>
          </p:cNvPr>
          <p:cNvCxnSpPr>
            <a:cxnSpLocks/>
          </p:cNvCxnSpPr>
          <p:nvPr/>
        </p:nvCxnSpPr>
        <p:spPr>
          <a:xfrm flipV="1">
            <a:off x="2908651" y="2614632"/>
            <a:ext cx="0" cy="407968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82B118-B47E-C04C-8343-17B622E993D0}"/>
              </a:ext>
            </a:extLst>
          </p:cNvPr>
          <p:cNvCxnSpPr>
            <a:cxnSpLocks/>
          </p:cNvCxnSpPr>
          <p:nvPr/>
        </p:nvCxnSpPr>
        <p:spPr>
          <a:xfrm flipV="1">
            <a:off x="3725391" y="2254614"/>
            <a:ext cx="0" cy="399686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2A2FD16-B322-EE46-BAFB-B92690061DDC}"/>
              </a:ext>
            </a:extLst>
          </p:cNvPr>
          <p:cNvSpPr txBox="1"/>
          <p:nvPr/>
        </p:nvSpPr>
        <p:spPr>
          <a:xfrm rot="20250284">
            <a:off x="1843439" y="2991665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SALVATION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CF919B-BD2E-C74A-8184-1D7D5F33B207}"/>
              </a:ext>
            </a:extLst>
          </p:cNvPr>
          <p:cNvSpPr txBox="1"/>
          <p:nvPr/>
        </p:nvSpPr>
        <p:spPr>
          <a:xfrm rot="20250284">
            <a:off x="2649268" y="3336834"/>
            <a:ext cx="774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PLAN OF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9873EA1-21DE-6842-A126-A436CBC386C1}"/>
              </a:ext>
            </a:extLst>
          </p:cNvPr>
          <p:cNvCxnSpPr/>
          <p:nvPr/>
        </p:nvCxnSpPr>
        <p:spPr>
          <a:xfrm>
            <a:off x="4952326" y="1011006"/>
            <a:ext cx="0" cy="3747111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1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711C4C-69FD-914D-A4A4-1C7827013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Him we have redemption through His blood, the forgiveness of our trespasses, according to the riches of His grace which He lavished on us.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2604F-496D-1447-9335-D9349631CD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Ephesians 1:7-8a</a:t>
            </a:r>
          </a:p>
        </p:txBody>
      </p:sp>
    </p:spTree>
    <p:extLst>
      <p:ext uri="{BB962C8B-B14F-4D97-AF65-F5344CB8AC3E}">
        <p14:creationId xmlns:p14="http://schemas.microsoft.com/office/powerpoint/2010/main" val="135670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A29389-BFC7-B245-A8D1-3BFC14C72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aseline="30000" dirty="0"/>
              <a:t>6</a:t>
            </a:r>
            <a:r>
              <a:rPr lang="en-US" sz="3200" dirty="0"/>
              <a:t> For while we were still helpless, at the right time Christ died for the ungodly. </a:t>
            </a:r>
            <a:br>
              <a:rPr lang="en-US" sz="3200" dirty="0"/>
            </a:br>
            <a:r>
              <a:rPr lang="en-US" sz="3200" baseline="30000" dirty="0"/>
              <a:t>7</a:t>
            </a:r>
            <a:r>
              <a:rPr lang="en-US" sz="3200" dirty="0"/>
              <a:t> For one will hardly die for a righteous man; though perhaps for the good man someone would dare even to die. </a:t>
            </a:r>
            <a:r>
              <a:rPr lang="en-US" sz="3200" baseline="30000" dirty="0"/>
              <a:t>8</a:t>
            </a:r>
            <a:r>
              <a:rPr lang="en-US" sz="3200" dirty="0"/>
              <a:t> But God demonstrates His own love toward us, in that while we were yet sinners, Christ died for us.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1273-DA8E-D84F-AC1E-6AB050D6243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Romans 5:6-8</a:t>
            </a:r>
          </a:p>
        </p:txBody>
      </p:sp>
    </p:spTree>
    <p:extLst>
      <p:ext uri="{BB962C8B-B14F-4D97-AF65-F5344CB8AC3E}">
        <p14:creationId xmlns:p14="http://schemas.microsoft.com/office/powerpoint/2010/main" val="308219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69002-9135-7B45-B756-9C3A73F8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indent="-731520">
              <a:buFont typeface="+mj-lt"/>
              <a:buAutoNum type="arabicPeriod"/>
            </a:pPr>
            <a:r>
              <a:rPr lang="en-US" sz="4800" b="1" dirty="0"/>
              <a:t>It’s a command!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D3440-170D-B14C-9A37-94CDA455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Go?</a:t>
            </a:r>
          </a:p>
        </p:txBody>
      </p:sp>
    </p:spTree>
    <p:extLst>
      <p:ext uri="{BB962C8B-B14F-4D97-AF65-F5344CB8AC3E}">
        <p14:creationId xmlns:p14="http://schemas.microsoft.com/office/powerpoint/2010/main" val="122447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F0BE4E-73CA-964A-AF5C-C9AB460FB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524" y="375200"/>
            <a:ext cx="2343124" cy="3693156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Belief</a:t>
            </a:r>
          </a:p>
          <a:p>
            <a:pPr algn="r"/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Confession</a:t>
            </a:r>
          </a:p>
          <a:p>
            <a:pPr algn="r"/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Repentance</a:t>
            </a:r>
          </a:p>
          <a:p>
            <a:pPr algn="r"/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Baptism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3C1C5E0-B47F-514D-95BC-E41110E5DDA2}"/>
              </a:ext>
            </a:extLst>
          </p:cNvPr>
          <p:cNvSpPr txBox="1">
            <a:spLocks/>
          </p:cNvSpPr>
          <p:nvPr/>
        </p:nvSpPr>
        <p:spPr>
          <a:xfrm>
            <a:off x="2338849" y="234891"/>
            <a:ext cx="1378558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3F8E9-CBFF-FB46-92E4-B51A5264DE02}"/>
              </a:ext>
            </a:extLst>
          </p:cNvPr>
          <p:cNvSpPr txBox="1"/>
          <p:nvPr/>
        </p:nvSpPr>
        <p:spPr>
          <a:xfrm>
            <a:off x="3187653" y="1484386"/>
            <a:ext cx="2613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Biblical Expressions </a:t>
            </a:r>
            <a:b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of Faith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A1309-4622-0E4E-A202-C958F3D1BB01}"/>
              </a:ext>
            </a:extLst>
          </p:cNvPr>
          <p:cNvSpPr txBox="1">
            <a:spLocks/>
          </p:cNvSpPr>
          <p:nvPr/>
        </p:nvSpPr>
        <p:spPr>
          <a:xfrm>
            <a:off x="5271390" y="330306"/>
            <a:ext cx="1378558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2DD6A-308B-3D4B-B5BC-E1868D599526}"/>
              </a:ext>
            </a:extLst>
          </p:cNvPr>
          <p:cNvSpPr txBox="1"/>
          <p:nvPr/>
        </p:nvSpPr>
        <p:spPr>
          <a:xfrm>
            <a:off x="6394306" y="1815337"/>
            <a:ext cx="2547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Response to the Gospel</a:t>
            </a:r>
          </a:p>
        </p:txBody>
      </p:sp>
    </p:spTree>
    <p:extLst>
      <p:ext uri="{BB962C8B-B14F-4D97-AF65-F5344CB8AC3E}">
        <p14:creationId xmlns:p14="http://schemas.microsoft.com/office/powerpoint/2010/main" val="362194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6992-31C6-E249-B36D-85F08A81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“PLAN” = LEGALISM</a:t>
            </a:r>
            <a:b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br>
              <a:rPr lang="en-US" sz="1600" dirty="0"/>
            </a:br>
            <a:r>
              <a:rPr lang="en-US" sz="4400" b="0" dirty="0"/>
              <a:t>Do this – get that!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08181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6992-31C6-E249-B36D-85F08A81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42" y="0"/>
            <a:ext cx="6802489" cy="51435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FIRST</a:t>
            </a:r>
            <a:b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4800" b="0" dirty="0"/>
              <a:t>Preach the gospel</a:t>
            </a:r>
            <a:b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b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SECOND</a:t>
            </a:r>
            <a:b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4800" b="0" dirty="0"/>
              <a:t>The response of faith </a:t>
            </a:r>
            <a:br>
              <a:rPr lang="en-US" sz="4800" b="0" dirty="0"/>
            </a:br>
            <a:r>
              <a:rPr lang="en-US" sz="4800" b="0" dirty="0"/>
              <a:t>to the gospel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1183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871A3-1666-8E49-B407-B3F2159E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6941"/>
            <a:ext cx="3994333" cy="266942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Acts 2:38 - 3,000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Acts 8:12 - Samaritans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Acts 8:13 - Simon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Acts 8:38 - Eunuch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Acts 9:18 - Saul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74F3EA-9680-074B-9A52-D8D02830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Examples of Baptism as a Response to the Gospel in the Book of Acts: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6BB0D09-C3E9-3841-A016-EC1934C6502C}"/>
              </a:ext>
            </a:extLst>
          </p:cNvPr>
          <p:cNvSpPr txBox="1">
            <a:spLocks/>
          </p:cNvSpPr>
          <p:nvPr/>
        </p:nvSpPr>
        <p:spPr>
          <a:xfrm>
            <a:off x="4572000" y="2166941"/>
            <a:ext cx="4433637" cy="26694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230" indent="-697230">
              <a:buFont typeface="+mj-lt"/>
              <a:buAutoNum type="arabicPeriod" startAt="6"/>
            </a:pPr>
            <a:r>
              <a:rPr lang="en-US" sz="2600" dirty="0"/>
              <a:t>Acts 10:48 - Cornelius</a:t>
            </a:r>
          </a:p>
          <a:p>
            <a:pPr marL="697230" indent="-697230">
              <a:buFont typeface="+mj-lt"/>
              <a:buAutoNum type="arabicPeriod" startAt="6"/>
            </a:pPr>
            <a:r>
              <a:rPr lang="en-US" sz="2600" dirty="0"/>
              <a:t>Acts 16:15 - Lydia</a:t>
            </a:r>
          </a:p>
          <a:p>
            <a:pPr marL="697230" indent="-697230">
              <a:buFont typeface="+mj-lt"/>
              <a:buAutoNum type="arabicPeriod" startAt="6"/>
            </a:pPr>
            <a:r>
              <a:rPr lang="en-US" sz="2600" dirty="0"/>
              <a:t>Acts 16:33 - Jailer</a:t>
            </a:r>
          </a:p>
          <a:p>
            <a:pPr marL="697230" indent="-697230">
              <a:buFont typeface="+mj-lt"/>
              <a:buAutoNum type="arabicPeriod" startAt="6"/>
            </a:pPr>
            <a:r>
              <a:rPr lang="en-US" sz="2600" dirty="0"/>
              <a:t>Acts 18:8 - Crispus</a:t>
            </a:r>
          </a:p>
          <a:p>
            <a:pPr marL="697230" indent="-697230">
              <a:buFont typeface="+mj-lt"/>
              <a:buAutoNum type="arabicPeriod" startAt="6"/>
            </a:pPr>
            <a:r>
              <a:rPr lang="en-US" sz="2600" dirty="0"/>
              <a:t>Acts 19:5 - Ephesians</a:t>
            </a:r>
          </a:p>
        </p:txBody>
      </p:sp>
    </p:spTree>
    <p:extLst>
      <p:ext uri="{BB962C8B-B14F-4D97-AF65-F5344CB8AC3E}">
        <p14:creationId xmlns:p14="http://schemas.microsoft.com/office/powerpoint/2010/main" val="93273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6E2263-E0F8-3E4A-AE0C-0D1B90635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3210"/>
            <a:ext cx="8229600" cy="331670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4400" dirty="0"/>
              <a:t>It’s a command</a:t>
            </a:r>
          </a:p>
          <a:p>
            <a:pPr>
              <a:spcAft>
                <a:spcPts val="1800"/>
              </a:spcAft>
            </a:pPr>
            <a:r>
              <a:rPr lang="en-US" sz="4400" dirty="0"/>
              <a:t>The world is lost</a:t>
            </a:r>
          </a:p>
          <a:p>
            <a:pPr>
              <a:spcAft>
                <a:spcPts val="1800"/>
              </a:spcAft>
            </a:pPr>
            <a:r>
              <a:rPr lang="en-US" sz="4400" dirty="0"/>
              <a:t>We have the gospel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7FC96E-403E-D14F-9205-28A250A4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Go?</a:t>
            </a:r>
          </a:p>
        </p:txBody>
      </p:sp>
    </p:spTree>
    <p:extLst>
      <p:ext uri="{BB962C8B-B14F-4D97-AF65-F5344CB8AC3E}">
        <p14:creationId xmlns:p14="http://schemas.microsoft.com/office/powerpoint/2010/main" val="2021035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C58A5-6CB8-9C49-BDB8-89D6780AA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 all have sinned and fall short of the glory of God,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6E5D-201D-7748-B17A-859B6053B7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Romans 3:23</a:t>
            </a:r>
          </a:p>
        </p:txBody>
      </p:sp>
    </p:spTree>
    <p:extLst>
      <p:ext uri="{BB962C8B-B14F-4D97-AF65-F5344CB8AC3E}">
        <p14:creationId xmlns:p14="http://schemas.microsoft.com/office/powerpoint/2010/main" val="4051684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03B3-3ADC-4746-A4DF-F37C4F45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WHO WILL GO?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“Here am I Lord, send me.”</a:t>
            </a:r>
            <a:br>
              <a:rPr lang="en-US" sz="4400" dirty="0"/>
            </a:br>
            <a:r>
              <a:rPr lang="en-US" sz="3600" b="0" dirty="0"/>
              <a:t>- Isaiah 6:8</a:t>
            </a:r>
            <a:endParaRPr lang="en-US" b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86E3F3-B360-3B41-A03A-FB90EC55D70E}"/>
              </a:ext>
            </a:extLst>
          </p:cNvPr>
          <p:cNvCxnSpPr/>
          <p:nvPr/>
        </p:nvCxnSpPr>
        <p:spPr>
          <a:xfrm>
            <a:off x="1432290" y="1958273"/>
            <a:ext cx="898216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686B8B-9D90-E442-86F8-FB053D613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347619"/>
            <a:ext cx="7877755" cy="3693156"/>
          </a:xfrm>
        </p:spPr>
        <p:txBody>
          <a:bodyPr>
            <a:normAutofit/>
          </a:bodyPr>
          <a:lstStyle/>
          <a:p>
            <a:r>
              <a:rPr lang="en-US" sz="3200" baseline="30000" dirty="0"/>
              <a:t>18</a:t>
            </a:r>
            <a:r>
              <a:rPr lang="en-US" sz="3200" dirty="0"/>
              <a:t> And Jesus came up and spoke to them, saying, “All authority has been given to Me in heaven and on earth. </a:t>
            </a:r>
            <a:r>
              <a:rPr lang="en-US" sz="3200" baseline="30000" dirty="0"/>
              <a:t>19</a:t>
            </a:r>
            <a:r>
              <a:rPr lang="en-US" sz="3200" dirty="0"/>
              <a:t> Go therefore and make disciples of all the nations, baptizing them in the name of the Father and the Son and the Holy Spirit,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20305-5DE8-044A-AA9B-67BFC819BC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Matthew 28:18-19</a:t>
            </a:r>
          </a:p>
        </p:txBody>
      </p:sp>
    </p:spTree>
    <p:extLst>
      <p:ext uri="{BB962C8B-B14F-4D97-AF65-F5344CB8AC3E}">
        <p14:creationId xmlns:p14="http://schemas.microsoft.com/office/powerpoint/2010/main" val="158579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F0BE4E-73CA-964A-AF5C-C9AB460FB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149" y="456120"/>
            <a:ext cx="2313830" cy="3693156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/>
              <a:t>PATTERN</a:t>
            </a:r>
            <a:br>
              <a:rPr lang="en-US" sz="2600" b="1" dirty="0"/>
            </a:br>
            <a:r>
              <a:rPr lang="en-US" sz="2600" b="1" dirty="0"/>
              <a:t>THEOLOGY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3C1C5E0-B47F-514D-95BC-E41110E5DDA2}"/>
              </a:ext>
            </a:extLst>
          </p:cNvPr>
          <p:cNvSpPr txBox="1">
            <a:spLocks/>
          </p:cNvSpPr>
          <p:nvPr/>
        </p:nvSpPr>
        <p:spPr>
          <a:xfrm>
            <a:off x="2071812" y="315811"/>
            <a:ext cx="1378558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3F8E9-CBFF-FB46-92E4-B51A5264DE02}"/>
              </a:ext>
            </a:extLst>
          </p:cNvPr>
          <p:cNvSpPr txBox="1"/>
          <p:nvPr/>
        </p:nvSpPr>
        <p:spPr>
          <a:xfrm>
            <a:off x="2832902" y="1179313"/>
            <a:ext cx="2613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COMMAND</a:t>
            </a:r>
          </a:p>
          <a:p>
            <a:pPr algn="ctr"/>
            <a:endParaRPr lang="en-US" sz="28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EXAMPLE</a:t>
            </a:r>
          </a:p>
          <a:p>
            <a:pPr algn="ctr"/>
            <a:endParaRPr lang="en-US" sz="28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INFERENCE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A1309-4622-0E4E-A202-C958F3D1BB01}"/>
              </a:ext>
            </a:extLst>
          </p:cNvPr>
          <p:cNvSpPr txBox="1">
            <a:spLocks/>
          </p:cNvSpPr>
          <p:nvPr/>
        </p:nvSpPr>
        <p:spPr>
          <a:xfrm>
            <a:off x="5004353" y="411226"/>
            <a:ext cx="1378558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2DD6A-308B-3D4B-B5BC-E1868D599526}"/>
              </a:ext>
            </a:extLst>
          </p:cNvPr>
          <p:cNvSpPr txBox="1"/>
          <p:nvPr/>
        </p:nvSpPr>
        <p:spPr>
          <a:xfrm>
            <a:off x="6167729" y="1896257"/>
            <a:ext cx="3037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MEANING</a:t>
            </a:r>
            <a:br>
              <a:rPr lang="en-US" sz="28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8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 CONTEXT</a:t>
            </a:r>
          </a:p>
        </p:txBody>
      </p:sp>
    </p:spTree>
    <p:extLst>
      <p:ext uri="{BB962C8B-B14F-4D97-AF65-F5344CB8AC3E}">
        <p14:creationId xmlns:p14="http://schemas.microsoft.com/office/powerpoint/2010/main" val="306148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812A-BCB0-1F4D-A007-F01F4802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088" y="0"/>
            <a:ext cx="7030543" cy="5143500"/>
          </a:xfrm>
        </p:spPr>
        <p:txBody>
          <a:bodyPr/>
          <a:lstStyle/>
          <a:p>
            <a:r>
              <a:rPr lang="en-US" dirty="0"/>
              <a:t>Mission work is a command by God to the church.</a:t>
            </a:r>
          </a:p>
        </p:txBody>
      </p:sp>
    </p:spTree>
    <p:extLst>
      <p:ext uri="{BB962C8B-B14F-4D97-AF65-F5344CB8AC3E}">
        <p14:creationId xmlns:p14="http://schemas.microsoft.com/office/powerpoint/2010/main" val="356951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69002-9135-7B45-B756-9C3A73F8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indent="-73152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It’s a command!</a:t>
            </a:r>
          </a:p>
          <a:p>
            <a:pPr marL="731520" indent="-731520">
              <a:buFont typeface="+mj-lt"/>
              <a:buAutoNum type="arabicPeriod"/>
            </a:pPr>
            <a:r>
              <a:rPr lang="en-US" sz="4800" b="1" dirty="0"/>
              <a:t>People are really lost… really!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D3440-170D-B14C-9A37-94CDA455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Go?</a:t>
            </a:r>
          </a:p>
        </p:txBody>
      </p:sp>
    </p:spTree>
    <p:extLst>
      <p:ext uri="{BB962C8B-B14F-4D97-AF65-F5344CB8AC3E}">
        <p14:creationId xmlns:p14="http://schemas.microsoft.com/office/powerpoint/2010/main" val="130998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D06E25-2130-8E47-9AF9-949FFD29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69" y="0"/>
            <a:ext cx="76814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AAFC-CDC2-584A-87D6-19D7EB88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46" y="0"/>
            <a:ext cx="6680686" cy="5143500"/>
          </a:xfrm>
        </p:spPr>
        <p:txBody>
          <a:bodyPr>
            <a:normAutofit/>
          </a:bodyPr>
          <a:lstStyle/>
          <a:p>
            <a:r>
              <a:rPr lang="en-US" sz="6600" dirty="0"/>
              <a:t>She didn’t have </a:t>
            </a:r>
            <a:br>
              <a:rPr lang="en-US" sz="6600" dirty="0"/>
            </a:br>
            <a:r>
              <a:rPr lang="en-US" sz="6600" dirty="0"/>
              <a:t>a clue…</a:t>
            </a:r>
          </a:p>
        </p:txBody>
      </p:sp>
    </p:spTree>
    <p:extLst>
      <p:ext uri="{BB962C8B-B14F-4D97-AF65-F5344CB8AC3E}">
        <p14:creationId xmlns:p14="http://schemas.microsoft.com/office/powerpoint/2010/main" val="177123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D2B58F-EB33-6049-9C47-4B78375E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91665"/>
            <a:ext cx="4027336" cy="344003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10. USA is falling behind China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9. USA is going broke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8. COVID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7. Godless education system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6. Media promotes LGBTQ+ </a:t>
            </a:r>
            <a:br>
              <a:rPr lang="en-US" sz="2400" dirty="0"/>
            </a:br>
            <a:r>
              <a:rPr lang="en-US" sz="2400" dirty="0"/>
              <a:t>life as normal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5. 60% of college grads </a:t>
            </a:r>
            <a:br>
              <a:rPr lang="en-US" sz="2400" dirty="0"/>
            </a:br>
            <a:r>
              <a:rPr lang="en-US" sz="2400" dirty="0"/>
              <a:t>are women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3C3EB0-498E-A544-8A00-6DF8AB6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67" y="385957"/>
            <a:ext cx="8229600" cy="783695"/>
          </a:xfrm>
        </p:spPr>
        <p:txBody>
          <a:bodyPr/>
          <a:lstStyle/>
          <a:p>
            <a:r>
              <a:rPr lang="en-US" sz="3200" dirty="0"/>
              <a:t>10 signs of lostness for a </a:t>
            </a:r>
            <a:br>
              <a:rPr lang="en-US" sz="3200" dirty="0"/>
            </a:br>
            <a:r>
              <a:rPr lang="en-US" sz="3200" dirty="0"/>
              <a:t>supposedly Christian nation: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51885E1-6D15-F94E-BD75-ACC5B0122B8B}"/>
              </a:ext>
            </a:extLst>
          </p:cNvPr>
          <p:cNvSpPr txBox="1">
            <a:spLocks/>
          </p:cNvSpPr>
          <p:nvPr/>
        </p:nvSpPr>
        <p:spPr>
          <a:xfrm>
            <a:off x="4659467" y="1432826"/>
            <a:ext cx="4484534" cy="3440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4. Society values fame/beauty/wealth over </a:t>
            </a:r>
            <a:r>
              <a:rPr lang="en-US" sz="2000" dirty="0"/>
              <a:t>character/integrity/intelligence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3. We are erasing our history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2. A.I. is undermining </a:t>
            </a:r>
            <a:br>
              <a:rPr lang="en-US" sz="2400" dirty="0"/>
            </a:br>
            <a:r>
              <a:rPr lang="en-US" sz="2400" dirty="0"/>
              <a:t>human dignity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1. Fastest growing</a:t>
            </a:r>
            <a:br>
              <a:rPr lang="en-US" sz="2400" dirty="0"/>
            </a:br>
            <a:r>
              <a:rPr lang="en-US" sz="2400" dirty="0"/>
              <a:t>religious group = none.</a:t>
            </a:r>
          </a:p>
        </p:txBody>
      </p:sp>
    </p:spTree>
    <p:extLst>
      <p:ext uri="{BB962C8B-B14F-4D97-AF65-F5344CB8AC3E}">
        <p14:creationId xmlns:p14="http://schemas.microsoft.com/office/powerpoint/2010/main" val="123112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652</Words>
  <Application>Microsoft Macintosh PowerPoint</Application>
  <PresentationFormat>On-screen Show (16:9)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Lato</vt:lpstr>
      <vt:lpstr>Lato Black</vt:lpstr>
      <vt:lpstr>Lato Light</vt:lpstr>
      <vt:lpstr>Lato Medium</vt:lpstr>
      <vt:lpstr>Lato Regular</vt:lpstr>
      <vt:lpstr>Office Theme</vt:lpstr>
      <vt:lpstr>Why Go?</vt:lpstr>
      <vt:lpstr>Why Go?</vt:lpstr>
      <vt:lpstr>PowerPoint Presentation</vt:lpstr>
      <vt:lpstr>PowerPoint Presentation</vt:lpstr>
      <vt:lpstr>Mission work is a command by God to the church.</vt:lpstr>
      <vt:lpstr>Why Go?</vt:lpstr>
      <vt:lpstr>PowerPoint Presentation</vt:lpstr>
      <vt:lpstr>She didn’t have  a clue…</vt:lpstr>
      <vt:lpstr>10 signs of lostness for a  supposedly Christian nation:</vt:lpstr>
      <vt:lpstr>The “meta” solution is Christ.</vt:lpstr>
      <vt:lpstr>Why Go?</vt:lpstr>
      <vt:lpstr>Roman Catholic Gospel</vt:lpstr>
      <vt:lpstr>General Protestantism</vt:lpstr>
      <vt:lpstr>Catholic and Protestant gospels eliminate the human will  in the process of salvation.</vt:lpstr>
      <vt:lpstr>Church of Christ</vt:lpstr>
      <vt:lpstr>Church of Christ</vt:lpstr>
      <vt:lpstr>PowerPoint Presentation</vt:lpstr>
      <vt:lpstr>PowerPoint Presentation</vt:lpstr>
      <vt:lpstr>PowerPoint Presentation</vt:lpstr>
      <vt:lpstr>PowerPoint Presentation</vt:lpstr>
      <vt:lpstr>THE “PLAN” = LEGALISM  Do this – get that!</vt:lpstr>
      <vt:lpstr>FIRST Preach the gospel  SECOND The response of faith  to the gospel</vt:lpstr>
      <vt:lpstr>10 Examples of Baptism as a Response to the Gospel in the Book of Acts:</vt:lpstr>
      <vt:lpstr>Why Go?</vt:lpstr>
      <vt:lpstr>PowerPoint Presentation</vt:lpstr>
      <vt:lpstr>WHO WILL GO?  “Here am I Lord, send me.” - Isaiah 6:8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77</cp:revision>
  <dcterms:created xsi:type="dcterms:W3CDTF">2014-03-24T02:15:36Z</dcterms:created>
  <dcterms:modified xsi:type="dcterms:W3CDTF">2021-11-08T21:56:26Z</dcterms:modified>
</cp:coreProperties>
</file>