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2" r:id="rId20"/>
    <p:sldId id="283" r:id="rId21"/>
    <p:sldId id="284" r:id="rId22"/>
    <p:sldId id="285" r:id="rId23"/>
    <p:sldId id="286" r:id="rId24"/>
    <p:sldId id="287" r:id="rId25"/>
    <p:sldId id="288" r:id="rId26"/>
    <p:sldId id="274" r:id="rId27"/>
    <p:sldId id="275" r:id="rId28"/>
    <p:sldId id="276" r:id="rId29"/>
    <p:sldId id="277" r:id="rId30"/>
    <p:sldId id="278" r:id="rId31"/>
    <p:sldId id="279" r:id="rId32"/>
    <p:sldId id="280" r:id="rId33"/>
    <p:sldId id="281"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B97"/>
    <a:srgbClr val="0870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33"/>
    <p:restoredTop sz="94694"/>
  </p:normalViewPr>
  <p:slideViewPr>
    <p:cSldViewPr snapToGrid="0" snapToObjects="1">
      <p:cViewPr varScale="1">
        <p:scale>
          <a:sx n="149" d="100"/>
          <a:sy n="149" d="100"/>
        </p:scale>
        <p:origin x="176" y="3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CB42A-6D9E-5D4F-A10F-D140AB4D9056}" type="datetimeFigureOut">
              <a:rPr lang="en-US" smtClean="0"/>
              <a:t>4/10/23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B1413-5431-664C-B5CF-5013A18653F8}" type="slidenum">
              <a:rPr lang="en-US" smtClean="0"/>
              <a:t>‹#›</a:t>
            </a:fld>
            <a:endParaRPr lang="en-US"/>
          </a:p>
        </p:txBody>
      </p:sp>
    </p:spTree>
    <p:extLst>
      <p:ext uri="{BB962C8B-B14F-4D97-AF65-F5344CB8AC3E}">
        <p14:creationId xmlns:p14="http://schemas.microsoft.com/office/powerpoint/2010/main" val="81924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0B1413-5431-664C-B5CF-5013A18653F8}" type="slidenum">
              <a:rPr lang="en-US" smtClean="0"/>
              <a:t>6</a:t>
            </a:fld>
            <a:endParaRPr lang="en-US"/>
          </a:p>
        </p:txBody>
      </p:sp>
    </p:spTree>
    <p:extLst>
      <p:ext uri="{BB962C8B-B14F-4D97-AF65-F5344CB8AC3E}">
        <p14:creationId xmlns:p14="http://schemas.microsoft.com/office/powerpoint/2010/main" val="16184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0B1413-5431-664C-B5CF-5013A18653F8}" type="slidenum">
              <a:rPr lang="en-US" smtClean="0"/>
              <a:t>7</a:t>
            </a:fld>
            <a:endParaRPr lang="en-US"/>
          </a:p>
        </p:txBody>
      </p:sp>
    </p:spTree>
    <p:extLst>
      <p:ext uri="{BB962C8B-B14F-4D97-AF65-F5344CB8AC3E}">
        <p14:creationId xmlns:p14="http://schemas.microsoft.com/office/powerpoint/2010/main" val="1957519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0B1413-5431-664C-B5CF-5013A18653F8}" type="slidenum">
              <a:rPr lang="en-US" smtClean="0"/>
              <a:t>11</a:t>
            </a:fld>
            <a:endParaRPr lang="en-US"/>
          </a:p>
        </p:txBody>
      </p:sp>
    </p:spTree>
    <p:extLst>
      <p:ext uri="{BB962C8B-B14F-4D97-AF65-F5344CB8AC3E}">
        <p14:creationId xmlns:p14="http://schemas.microsoft.com/office/powerpoint/2010/main" val="93892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0B1413-5431-664C-B5CF-5013A18653F8}" type="slidenum">
              <a:rPr lang="en-US" smtClean="0"/>
              <a:t>30</a:t>
            </a:fld>
            <a:endParaRPr lang="en-US"/>
          </a:p>
        </p:txBody>
      </p:sp>
    </p:spTree>
    <p:extLst>
      <p:ext uri="{BB962C8B-B14F-4D97-AF65-F5344CB8AC3E}">
        <p14:creationId xmlns:p14="http://schemas.microsoft.com/office/powerpoint/2010/main" val="2213414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7380" y="1644562"/>
            <a:ext cx="7387683" cy="2604769"/>
          </a:xfrm>
          <a:prstGeom prst="rect">
            <a:avLst/>
          </a:prstGeom>
        </p:spPr>
        <p:txBody>
          <a:bodyPr anchor="b">
            <a:noAutofit/>
          </a:bodyPr>
          <a:lstStyle>
            <a:lvl1pPr>
              <a:lnSpc>
                <a:spcPct val="80000"/>
              </a:lnSpc>
              <a:defRPr sz="9000"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Title of Lesson</a:t>
            </a:r>
          </a:p>
        </p:txBody>
      </p:sp>
      <p:sp>
        <p:nvSpPr>
          <p:cNvPr id="3" name="Content Placeholder 2">
            <a:extLst>
              <a:ext uri="{FF2B5EF4-FFF2-40B4-BE49-F238E27FC236}">
                <a16:creationId xmlns:a16="http://schemas.microsoft.com/office/drawing/2014/main" id="{CA37A64D-2B70-1C42-B8B7-7DF9E761F5AB}"/>
              </a:ext>
            </a:extLst>
          </p:cNvPr>
          <p:cNvSpPr>
            <a:spLocks noGrp="1"/>
          </p:cNvSpPr>
          <p:nvPr>
            <p:ph sz="quarter" idx="10" hasCustomPrompt="1"/>
          </p:nvPr>
        </p:nvSpPr>
        <p:spPr>
          <a:xfrm>
            <a:off x="507380" y="4323673"/>
            <a:ext cx="7387683" cy="492125"/>
          </a:xfrm>
          <a:prstGeom prst="rect">
            <a:avLst/>
          </a:prstGeom>
        </p:spPr>
        <p:txBody>
          <a:bodyPr wrap="none">
            <a:normAutofit/>
          </a:bodyPr>
          <a:lstStyle>
            <a:lvl1pPr marL="0" indent="0">
              <a:buNone/>
              <a:defRPr sz="2000" b="1" i="0">
                <a:latin typeface="D-DIN CONDENSED" panose="020B0504030202030204" pitchFamily="34" charset="77"/>
                <a:ea typeface="Lato" panose="020F0502020204030203" pitchFamily="34" charset="0"/>
                <a:cs typeface="Lato" panose="020F0502020204030203" pitchFamily="34" charset="0"/>
              </a:defRPr>
            </a:lvl1pPr>
          </a:lstStyle>
          <a:p>
            <a:pPr lvl="0"/>
            <a:r>
              <a:rPr lang="en-US" dirty="0"/>
              <a:t>AUTHOR NAME</a:t>
            </a:r>
          </a:p>
        </p:txBody>
      </p:sp>
    </p:spTree>
    <p:extLst>
      <p:ext uri="{BB962C8B-B14F-4D97-AF65-F5344CB8AC3E}">
        <p14:creationId xmlns:p14="http://schemas.microsoft.com/office/powerpoint/2010/main" val="347977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5800" y="347619"/>
            <a:ext cx="7772400" cy="3693156"/>
          </a:xfrm>
          <a:prstGeom prst="rect">
            <a:avLst/>
          </a:prstGeom>
        </p:spPr>
        <p:txBody>
          <a:bodyPr anchor="ctr">
            <a:normAutofit/>
          </a:bodyPr>
          <a:lstStyle>
            <a:lvl1pPr marL="0" indent="0">
              <a:buNone/>
              <a:defRPr sz="3600" b="0" i="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Content Placeholder 4"/>
          <p:cNvSpPr>
            <a:spLocks noGrp="1"/>
          </p:cNvSpPr>
          <p:nvPr>
            <p:ph sz="quarter" idx="10" hasCustomPrompt="1"/>
          </p:nvPr>
        </p:nvSpPr>
        <p:spPr>
          <a:xfrm>
            <a:off x="685800" y="4287308"/>
            <a:ext cx="7772400" cy="460375"/>
          </a:xfrm>
          <a:prstGeom prst="rect">
            <a:avLst/>
          </a:prstGeom>
        </p:spPr>
        <p:txBody>
          <a:bodyPr anchor="ctr">
            <a:noAutofit/>
          </a:bodyPr>
          <a:lstStyle>
            <a:lvl1pPr marL="0" indent="0">
              <a:buNone/>
              <a:defRPr sz="2800" b="1" i="0" baseline="0">
                <a:latin typeface="Lato" panose="020F0502020204030203" pitchFamily="34" charset="0"/>
                <a:ea typeface="Lato" panose="020F0502020204030203" pitchFamily="34" charset="0"/>
                <a:cs typeface="Lato" panose="020F0502020204030203" pitchFamily="34" charset="0"/>
              </a:defRPr>
            </a:lvl1pPr>
            <a:lvl2pPr>
              <a:defRPr sz="1600"/>
            </a:lvl2pPr>
            <a:lvl3pPr>
              <a:defRPr sz="1400"/>
            </a:lvl3pPr>
            <a:lvl4pPr>
              <a:defRPr sz="1200"/>
            </a:lvl4pPr>
            <a:lvl5pPr>
              <a:defRPr sz="1200"/>
            </a:lvl5pPr>
          </a:lstStyle>
          <a:p>
            <a:pPr lvl="0"/>
            <a:r>
              <a:rPr lang="en-US" dirty="0"/>
              <a:t>- Bible Verse 3:15</a:t>
            </a:r>
          </a:p>
        </p:txBody>
      </p:sp>
    </p:spTree>
    <p:extLst>
      <p:ext uri="{BB962C8B-B14F-4D97-AF65-F5344CB8AC3E}">
        <p14:creationId xmlns:p14="http://schemas.microsoft.com/office/powerpoint/2010/main" val="27185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888"/>
            <a:ext cx="8229600" cy="3440032"/>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5187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0494"/>
            <a:ext cx="8229600" cy="2669426"/>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313580"/>
            <a:ext cx="8229600" cy="1339009"/>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82420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em and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89888"/>
            <a:ext cx="8229600" cy="891839"/>
          </a:xfrm>
          <a:prstGeom prst="rect">
            <a:avLst/>
          </a:prstGeom>
        </p:spPr>
        <p:txBody>
          <a:bodyPr/>
          <a:lstStyle>
            <a:lvl1pPr marL="514350" indent="-514350">
              <a:buFont typeface="+mj-lt"/>
              <a:buAutoNum type="arabicPeriod"/>
              <a:defRPr sz="3600" b="1"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Item Title</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B054B5E4-ADCD-E14E-BDDF-E98F1B085647}"/>
              </a:ext>
            </a:extLst>
          </p:cNvPr>
          <p:cNvCxnSpPr/>
          <p:nvPr userDrawn="1"/>
        </p:nvCxnSpPr>
        <p:spPr>
          <a:xfrm>
            <a:off x="717847" y="2307364"/>
            <a:ext cx="0" cy="2435552"/>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6D42CF86-65DB-CD4F-AE44-F88D20EE0347}"/>
              </a:ext>
            </a:extLst>
          </p:cNvPr>
          <p:cNvSpPr>
            <a:spLocks noGrp="1"/>
          </p:cNvSpPr>
          <p:nvPr>
            <p:ph idx="10"/>
          </p:nvPr>
        </p:nvSpPr>
        <p:spPr>
          <a:xfrm>
            <a:off x="1128044" y="2307364"/>
            <a:ext cx="7558751" cy="2435552"/>
          </a:xfrm>
          <a:prstGeom prst="rect">
            <a:avLst/>
          </a:prstGeom>
        </p:spPr>
        <p:txBody>
          <a:bodyPr/>
          <a:lstStyle>
            <a:lvl1pPr marL="0" indent="0">
              <a:buFont typeface="+mj-lt"/>
              <a:buNone/>
              <a:defRPr sz="2400" b="0"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endParaRPr lang="en-US" dirty="0"/>
          </a:p>
        </p:txBody>
      </p:sp>
    </p:spTree>
    <p:extLst>
      <p:ext uri="{BB962C8B-B14F-4D97-AF65-F5344CB8AC3E}">
        <p14:creationId xmlns:p14="http://schemas.microsoft.com/office/powerpoint/2010/main" val="15738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enter Singl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0"/>
            <a:ext cx="7205472" cy="5143500"/>
          </a:xfrm>
          <a:prstGeom prst="rect">
            <a:avLst/>
          </a:prstGeom>
        </p:spPr>
        <p:txBody>
          <a:bodyPr anchor="ctr">
            <a:normAutofit/>
          </a:bodyPr>
          <a:lstStyle>
            <a:lvl1pPr algn="l">
              <a:defRPr sz="5400" b="1" i="0">
                <a:latin typeface="Lato" panose="020F0502020204030203" pitchFamily="34" charset="0"/>
                <a:ea typeface="Lato" panose="020F0502020204030203" pitchFamily="34" charset="0"/>
                <a:cs typeface="Lato" panose="020F0502020204030203" pitchFamily="34" charset="0"/>
              </a:defRPr>
            </a:lvl1pPr>
          </a:lstStyle>
          <a:p>
            <a:r>
              <a:rPr lang="en-US" dirty="0"/>
              <a:t>This is a single statement slide</a:t>
            </a:r>
          </a:p>
        </p:txBody>
      </p:sp>
    </p:spTree>
    <p:extLst>
      <p:ext uri="{BB962C8B-B14F-4D97-AF65-F5344CB8AC3E}">
        <p14:creationId xmlns:p14="http://schemas.microsoft.com/office/powerpoint/2010/main" val="33783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5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o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EEB29-58B0-3C48-AEE1-EF78B3A4435C}"/>
              </a:ext>
            </a:extLst>
          </p:cNvPr>
          <p:cNvSpPr>
            <a:spLocks noGrp="1"/>
          </p:cNvSpPr>
          <p:nvPr>
            <p:ph sz="quarter" idx="10" hasCustomPrompt="1"/>
          </p:nvPr>
        </p:nvSpPr>
        <p:spPr>
          <a:xfrm>
            <a:off x="1033463" y="2059260"/>
            <a:ext cx="7262812" cy="2490516"/>
          </a:xfrm>
          <a:prstGeom prst="rect">
            <a:avLst/>
          </a:prstGeom>
        </p:spPr>
        <p:txBody>
          <a:bodyPr/>
          <a:lstStyle>
            <a:lvl1pPr marL="0" indent="0" algn="ctr">
              <a:buNone/>
              <a:defRPr b="1" i="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Different looking page to bring attention to something or to wake up the audience.</a:t>
            </a:r>
          </a:p>
        </p:txBody>
      </p:sp>
    </p:spTree>
    <p:extLst>
      <p:ext uri="{BB962C8B-B14F-4D97-AF65-F5344CB8AC3E}">
        <p14:creationId xmlns:p14="http://schemas.microsoft.com/office/powerpoint/2010/main" val="7044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8123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6" r:id="rId5"/>
    <p:sldLayoutId id="2147483654" r:id="rId6"/>
    <p:sldLayoutId id="2147483655" r:id="rId7"/>
    <p:sldLayoutId id="2147483658" r:id="rId8"/>
  </p:sldLayoutIdLst>
  <p:txStyles>
    <p:titleStyle>
      <a:lvl1pPr algn="l" defTabSz="457200" rtl="0" eaLnBrk="1" latinLnBrk="0" hangingPunct="1">
        <a:spcBef>
          <a:spcPct val="0"/>
        </a:spcBef>
        <a:buNone/>
        <a:defRPr sz="360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rgbClr val="FFFFFF"/>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rgbClr val="FFFFFF"/>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D691D4F-2FE7-FF13-2E45-D2D569F090D5}"/>
              </a:ext>
            </a:extLst>
          </p:cNvPr>
          <p:cNvSpPr txBox="1"/>
          <p:nvPr/>
        </p:nvSpPr>
        <p:spPr>
          <a:xfrm>
            <a:off x="491477" y="4205244"/>
            <a:ext cx="3068469" cy="584775"/>
          </a:xfrm>
          <a:prstGeom prst="rect">
            <a:avLst/>
          </a:prstGeom>
          <a:noFill/>
        </p:spPr>
        <p:txBody>
          <a:bodyPr wrap="none" rtlCol="0">
            <a:spAutoFit/>
          </a:bodyPr>
          <a:lstStyle/>
          <a:p>
            <a:r>
              <a:rPr lang="en-US" sz="3200" dirty="0">
                <a:latin typeface="DIN Condensed" pitchFamily="2" charset="0"/>
              </a:rPr>
              <a:t>MIKE MAZZALONGO     /</a:t>
            </a:r>
            <a:endParaRPr lang="en-US" sz="3200" dirty="0"/>
          </a:p>
        </p:txBody>
      </p:sp>
      <p:sp>
        <p:nvSpPr>
          <p:cNvPr id="12" name="TextBox 11">
            <a:extLst>
              <a:ext uri="{FF2B5EF4-FFF2-40B4-BE49-F238E27FC236}">
                <a16:creationId xmlns:a16="http://schemas.microsoft.com/office/drawing/2014/main" id="{6EC9FAA5-EEB0-47EF-5B92-DCBB56F5911B}"/>
              </a:ext>
            </a:extLst>
          </p:cNvPr>
          <p:cNvSpPr txBox="1"/>
          <p:nvPr/>
        </p:nvSpPr>
        <p:spPr>
          <a:xfrm>
            <a:off x="3691393" y="4219122"/>
            <a:ext cx="4647536" cy="553998"/>
          </a:xfrm>
          <a:prstGeom prst="rect">
            <a:avLst/>
          </a:prstGeom>
          <a:noFill/>
        </p:spPr>
        <p:txBody>
          <a:bodyPr wrap="square">
            <a:spAutoFit/>
          </a:bodyPr>
          <a:lstStyle/>
          <a:p>
            <a:r>
              <a:rPr lang="en-US" sz="3000" b="1" dirty="0">
                <a:latin typeface="DIN Condensed" pitchFamily="2" charset="0"/>
              </a:rPr>
              <a:t>II PETER 3:10-13; REVELATION 21:1-2</a:t>
            </a:r>
          </a:p>
        </p:txBody>
      </p:sp>
      <p:sp>
        <p:nvSpPr>
          <p:cNvPr id="13" name="Title 1">
            <a:extLst>
              <a:ext uri="{FF2B5EF4-FFF2-40B4-BE49-F238E27FC236}">
                <a16:creationId xmlns:a16="http://schemas.microsoft.com/office/drawing/2014/main" id="{ADC4AB0B-6031-307D-AC8D-5B32DE2FFD6B}"/>
              </a:ext>
            </a:extLst>
          </p:cNvPr>
          <p:cNvSpPr>
            <a:spLocks noGrp="1"/>
          </p:cNvSpPr>
          <p:nvPr>
            <p:ph type="ctrTitle"/>
          </p:nvPr>
        </p:nvSpPr>
        <p:spPr>
          <a:xfrm>
            <a:off x="491477" y="1600475"/>
            <a:ext cx="7387683" cy="2604769"/>
          </a:xfrm>
        </p:spPr>
        <p:txBody>
          <a:bodyPr/>
          <a:lstStyle/>
          <a:p>
            <a:r>
              <a:rPr lang="en-US" sz="8800" spc="-150" dirty="0"/>
              <a:t>What </a:t>
            </a:r>
            <a:br>
              <a:rPr lang="en-US" sz="8800" spc="-150" dirty="0"/>
            </a:br>
            <a:r>
              <a:rPr lang="en-US" sz="8800" spc="-150" dirty="0"/>
              <a:t>Heaven is Like</a:t>
            </a:r>
            <a:endParaRPr lang="en-US" sz="3200" i="1" dirty="0">
              <a:latin typeface="DIN Condensed" pitchFamily="2"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60567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AF5EB2-F411-ACB6-95E8-ACDD31C1D178}"/>
              </a:ext>
            </a:extLst>
          </p:cNvPr>
          <p:cNvSpPr>
            <a:spLocks noGrp="1"/>
          </p:cNvSpPr>
          <p:nvPr>
            <p:ph idx="1"/>
          </p:nvPr>
        </p:nvSpPr>
        <p:spPr/>
        <p:txBody>
          <a:bodyPr/>
          <a:lstStyle/>
          <a:p>
            <a:pPr marL="697230" indent="-697230">
              <a:buFont typeface="+mj-lt"/>
              <a:buAutoNum type="arabicPeriod"/>
            </a:pPr>
            <a:r>
              <a:rPr lang="en-US" sz="2200" dirty="0"/>
              <a:t>No concept of eternity</a:t>
            </a:r>
          </a:p>
          <a:p>
            <a:pPr marL="697230" indent="-697230">
              <a:buFont typeface="+mj-lt"/>
              <a:buAutoNum type="arabicPeriod"/>
            </a:pPr>
            <a:r>
              <a:rPr lang="en-US" sz="2200" dirty="0"/>
              <a:t>Little post-death revelation</a:t>
            </a:r>
          </a:p>
          <a:p>
            <a:pPr marL="697230" indent="-697230">
              <a:buFont typeface="+mj-lt"/>
              <a:buAutoNum type="arabicPeriod"/>
            </a:pPr>
            <a:r>
              <a:rPr lang="en-US" sz="5400" b="1" dirty="0"/>
              <a:t>No resurrected persons</a:t>
            </a:r>
          </a:p>
        </p:txBody>
      </p:sp>
      <p:sp>
        <p:nvSpPr>
          <p:cNvPr id="3" name="Title 2">
            <a:extLst>
              <a:ext uri="{FF2B5EF4-FFF2-40B4-BE49-F238E27FC236}">
                <a16:creationId xmlns:a16="http://schemas.microsoft.com/office/drawing/2014/main" id="{0770FE38-9652-A85A-7F4B-EF72B9270A4B}"/>
              </a:ext>
            </a:extLst>
          </p:cNvPr>
          <p:cNvSpPr>
            <a:spLocks noGrp="1"/>
          </p:cNvSpPr>
          <p:nvPr>
            <p:ph type="title"/>
          </p:nvPr>
        </p:nvSpPr>
        <p:spPr/>
        <p:txBody>
          <a:bodyPr/>
          <a:lstStyle/>
          <a:p>
            <a:r>
              <a:rPr lang="en-US" sz="3200" dirty="0"/>
              <a:t>Limits of Old Testament Understanding</a:t>
            </a:r>
          </a:p>
        </p:txBody>
      </p:sp>
    </p:spTree>
    <p:extLst>
      <p:ext uri="{BB962C8B-B14F-4D97-AF65-F5344CB8AC3E}">
        <p14:creationId xmlns:p14="http://schemas.microsoft.com/office/powerpoint/2010/main" val="1949232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B8BB18-D63D-D288-A94F-2DD57F206795}"/>
              </a:ext>
            </a:extLst>
          </p:cNvPr>
          <p:cNvPicPr>
            <a:picLocks noChangeAspect="1"/>
          </p:cNvPicPr>
          <p:nvPr/>
        </p:nvPicPr>
        <p:blipFill>
          <a:blip r:embed="rId3"/>
          <a:stretch>
            <a:fillRect/>
          </a:stretch>
        </p:blipFill>
        <p:spPr>
          <a:xfrm>
            <a:off x="1795565" y="222636"/>
            <a:ext cx="4710031" cy="4698227"/>
          </a:xfrm>
          <a:prstGeom prst="rect">
            <a:avLst/>
          </a:prstGeom>
        </p:spPr>
      </p:pic>
    </p:spTree>
    <p:extLst>
      <p:ext uri="{BB962C8B-B14F-4D97-AF65-F5344CB8AC3E}">
        <p14:creationId xmlns:p14="http://schemas.microsoft.com/office/powerpoint/2010/main" val="357345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B4569-8C53-A736-5A41-4E127D4CD3D2}"/>
              </a:ext>
            </a:extLst>
          </p:cNvPr>
          <p:cNvSpPr>
            <a:spLocks noGrp="1"/>
          </p:cNvSpPr>
          <p:nvPr>
            <p:ph idx="1"/>
          </p:nvPr>
        </p:nvSpPr>
        <p:spPr/>
        <p:txBody>
          <a:bodyPr>
            <a:normAutofit fontScale="92500" lnSpcReduction="20000"/>
          </a:bodyPr>
          <a:lstStyle/>
          <a:p>
            <a:pPr>
              <a:spcAft>
                <a:spcPts val="1200"/>
              </a:spcAft>
            </a:pPr>
            <a:r>
              <a:rPr lang="en-US" dirty="0"/>
              <a:t>Going to heaven presumptuous </a:t>
            </a:r>
            <a:br>
              <a:rPr lang="en-US" dirty="0"/>
            </a:br>
            <a:r>
              <a:rPr lang="en-US" dirty="0"/>
              <a:t>(i.e. Babel – Genesis 11:4)</a:t>
            </a:r>
          </a:p>
          <a:p>
            <a:pPr>
              <a:spcAft>
                <a:spcPts val="1200"/>
              </a:spcAft>
            </a:pPr>
            <a:r>
              <a:rPr lang="en-US" dirty="0"/>
              <a:t>No word for universe</a:t>
            </a:r>
          </a:p>
          <a:p>
            <a:pPr>
              <a:spcAft>
                <a:spcPts val="1200"/>
              </a:spcAft>
            </a:pPr>
            <a:r>
              <a:rPr lang="en-US" dirty="0"/>
              <a:t>Used the term “heaven” interchangeably </a:t>
            </a:r>
            <a:br>
              <a:rPr lang="en-US" dirty="0"/>
            </a:br>
            <a:r>
              <a:rPr lang="en-US" dirty="0"/>
              <a:t>with the name for God (Daniel 4:23)</a:t>
            </a:r>
          </a:p>
          <a:p>
            <a:pPr>
              <a:spcAft>
                <a:spcPts val="1200"/>
              </a:spcAft>
            </a:pPr>
            <a:r>
              <a:rPr lang="en-US" dirty="0"/>
              <a:t>King David given great insight into </a:t>
            </a:r>
            <a:br>
              <a:rPr lang="en-US" dirty="0"/>
            </a:br>
            <a:r>
              <a:rPr lang="en-US" dirty="0"/>
              <a:t>post-death condition</a:t>
            </a:r>
          </a:p>
        </p:txBody>
      </p:sp>
      <p:sp>
        <p:nvSpPr>
          <p:cNvPr id="3" name="Title 2">
            <a:extLst>
              <a:ext uri="{FF2B5EF4-FFF2-40B4-BE49-F238E27FC236}">
                <a16:creationId xmlns:a16="http://schemas.microsoft.com/office/drawing/2014/main" id="{BAE65629-25D1-AA00-572A-DEDD25E61977}"/>
              </a:ext>
            </a:extLst>
          </p:cNvPr>
          <p:cNvSpPr>
            <a:spLocks noGrp="1"/>
          </p:cNvSpPr>
          <p:nvPr>
            <p:ph type="title"/>
          </p:nvPr>
        </p:nvSpPr>
        <p:spPr/>
        <p:txBody>
          <a:bodyPr/>
          <a:lstStyle/>
          <a:p>
            <a:r>
              <a:rPr lang="en-US" dirty="0"/>
              <a:t>Old Testament Concept</a:t>
            </a:r>
          </a:p>
        </p:txBody>
      </p:sp>
    </p:spTree>
    <p:extLst>
      <p:ext uri="{BB962C8B-B14F-4D97-AF65-F5344CB8AC3E}">
        <p14:creationId xmlns:p14="http://schemas.microsoft.com/office/powerpoint/2010/main" val="136236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C39E4-3549-DE4E-0738-2A9B0FF9AB05}"/>
              </a:ext>
            </a:extLst>
          </p:cNvPr>
          <p:cNvSpPr>
            <a:spLocks noGrp="1"/>
          </p:cNvSpPr>
          <p:nvPr>
            <p:ph type="body" idx="1"/>
          </p:nvPr>
        </p:nvSpPr>
        <p:spPr/>
        <p:txBody>
          <a:bodyPr/>
          <a:lstStyle/>
          <a:p>
            <a:r>
              <a:rPr lang="en-US" dirty="0"/>
              <a:t>But God will redeem my soul from the power of Sheol, </a:t>
            </a:r>
            <a:br>
              <a:rPr lang="en-US" dirty="0"/>
            </a:br>
            <a:r>
              <a:rPr lang="en-US" dirty="0"/>
              <a:t>For He will receive me.</a:t>
            </a:r>
            <a:endParaRPr lang="en-US" i="1" dirty="0"/>
          </a:p>
        </p:txBody>
      </p:sp>
      <p:sp>
        <p:nvSpPr>
          <p:cNvPr id="3" name="Content Placeholder 2">
            <a:extLst>
              <a:ext uri="{FF2B5EF4-FFF2-40B4-BE49-F238E27FC236}">
                <a16:creationId xmlns:a16="http://schemas.microsoft.com/office/drawing/2014/main" id="{D2D5F22B-55F1-65DD-AC0F-FEA314E7555F}"/>
              </a:ext>
            </a:extLst>
          </p:cNvPr>
          <p:cNvSpPr>
            <a:spLocks noGrp="1"/>
          </p:cNvSpPr>
          <p:nvPr>
            <p:ph sz="quarter" idx="10"/>
          </p:nvPr>
        </p:nvSpPr>
        <p:spPr/>
        <p:txBody>
          <a:bodyPr/>
          <a:lstStyle/>
          <a:p>
            <a:r>
              <a:rPr lang="en-US" dirty="0"/>
              <a:t>- Psalm 49:15</a:t>
            </a:r>
          </a:p>
        </p:txBody>
      </p:sp>
    </p:spTree>
    <p:extLst>
      <p:ext uri="{BB962C8B-B14F-4D97-AF65-F5344CB8AC3E}">
        <p14:creationId xmlns:p14="http://schemas.microsoft.com/office/powerpoint/2010/main" val="2987995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58A1B8-A326-9EF4-1660-BCB81AC86F0D}"/>
              </a:ext>
            </a:extLst>
          </p:cNvPr>
          <p:cNvSpPr>
            <a:spLocks noGrp="1"/>
          </p:cNvSpPr>
          <p:nvPr>
            <p:ph idx="1"/>
          </p:nvPr>
        </p:nvSpPr>
        <p:spPr/>
        <p:txBody>
          <a:bodyPr/>
          <a:lstStyle/>
          <a:p>
            <a:pPr>
              <a:spcAft>
                <a:spcPts val="1200"/>
              </a:spcAft>
            </a:pPr>
            <a:r>
              <a:rPr lang="en-US" sz="3600" dirty="0"/>
              <a:t>Greek word – Heaven = Lift or heave</a:t>
            </a:r>
          </a:p>
          <a:p>
            <a:pPr>
              <a:spcAft>
                <a:spcPts val="1200"/>
              </a:spcAft>
            </a:pPr>
            <a:r>
              <a:rPr lang="en-US" sz="3600" dirty="0"/>
              <a:t>272 x N.T.  /  82 x Matthew</a:t>
            </a:r>
          </a:p>
          <a:p>
            <a:pPr>
              <a:spcAft>
                <a:spcPts val="1200"/>
              </a:spcAft>
            </a:pPr>
            <a:r>
              <a:rPr lang="en-US" sz="3600" dirty="0"/>
              <a:t>Heavens created  /  Heavens = God</a:t>
            </a:r>
          </a:p>
          <a:p>
            <a:pPr>
              <a:spcAft>
                <a:spcPts val="1200"/>
              </a:spcAft>
            </a:pPr>
            <a:r>
              <a:rPr lang="en-US" sz="3600" dirty="0"/>
              <a:t>Heaven not a physical place</a:t>
            </a:r>
          </a:p>
        </p:txBody>
      </p:sp>
      <p:sp>
        <p:nvSpPr>
          <p:cNvPr id="3" name="Title 2">
            <a:extLst>
              <a:ext uri="{FF2B5EF4-FFF2-40B4-BE49-F238E27FC236}">
                <a16:creationId xmlns:a16="http://schemas.microsoft.com/office/drawing/2014/main" id="{A2DBB3B8-815F-C7F5-25BE-77655501441C}"/>
              </a:ext>
            </a:extLst>
          </p:cNvPr>
          <p:cNvSpPr>
            <a:spLocks noGrp="1"/>
          </p:cNvSpPr>
          <p:nvPr>
            <p:ph type="title"/>
          </p:nvPr>
        </p:nvSpPr>
        <p:spPr/>
        <p:txBody>
          <a:bodyPr/>
          <a:lstStyle/>
          <a:p>
            <a:r>
              <a:rPr lang="en-US" dirty="0"/>
              <a:t>New Testament Concept of Heaven</a:t>
            </a:r>
          </a:p>
        </p:txBody>
      </p:sp>
    </p:spTree>
    <p:extLst>
      <p:ext uri="{BB962C8B-B14F-4D97-AF65-F5344CB8AC3E}">
        <p14:creationId xmlns:p14="http://schemas.microsoft.com/office/powerpoint/2010/main" val="2034228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58A1B8-A326-9EF4-1660-BCB81AC86F0D}"/>
              </a:ext>
            </a:extLst>
          </p:cNvPr>
          <p:cNvSpPr>
            <a:spLocks noGrp="1"/>
          </p:cNvSpPr>
          <p:nvPr>
            <p:ph idx="1"/>
          </p:nvPr>
        </p:nvSpPr>
        <p:spPr>
          <a:xfrm>
            <a:off x="457200" y="1389888"/>
            <a:ext cx="8408504" cy="3440032"/>
          </a:xfrm>
        </p:spPr>
        <p:txBody>
          <a:bodyPr/>
          <a:lstStyle/>
          <a:p>
            <a:pPr>
              <a:spcAft>
                <a:spcPts val="1200"/>
              </a:spcAft>
            </a:pPr>
            <a:r>
              <a:rPr lang="en-US" dirty="0"/>
              <a:t>Only mention of one heaven</a:t>
            </a:r>
          </a:p>
          <a:p>
            <a:pPr>
              <a:spcAft>
                <a:spcPts val="1200"/>
              </a:spcAft>
            </a:pPr>
            <a:r>
              <a:rPr lang="en-US" dirty="0"/>
              <a:t>God is not alone in heaven</a:t>
            </a:r>
          </a:p>
          <a:p>
            <a:pPr>
              <a:lnSpc>
                <a:spcPct val="120000"/>
              </a:lnSpc>
              <a:spcAft>
                <a:spcPts val="1200"/>
              </a:spcAft>
            </a:pPr>
            <a:r>
              <a:rPr lang="en-US" b="1" dirty="0"/>
              <a:t>Bible</a:t>
            </a:r>
            <a:r>
              <a:rPr lang="en-US" dirty="0"/>
              <a:t> 		= Heaven where God dwells</a:t>
            </a:r>
            <a:br>
              <a:rPr lang="en-US" dirty="0"/>
            </a:br>
            <a:r>
              <a:rPr lang="en-US" dirty="0"/>
              <a:t>				= Heaven where man + God dwell</a:t>
            </a:r>
            <a:br>
              <a:rPr lang="en-US" dirty="0"/>
            </a:br>
            <a:r>
              <a:rPr lang="en-US" dirty="0"/>
              <a:t>				= Jesus is the bridge</a:t>
            </a:r>
          </a:p>
        </p:txBody>
      </p:sp>
      <p:sp>
        <p:nvSpPr>
          <p:cNvPr id="3" name="Title 2">
            <a:extLst>
              <a:ext uri="{FF2B5EF4-FFF2-40B4-BE49-F238E27FC236}">
                <a16:creationId xmlns:a16="http://schemas.microsoft.com/office/drawing/2014/main" id="{A2DBB3B8-815F-C7F5-25BE-77655501441C}"/>
              </a:ext>
            </a:extLst>
          </p:cNvPr>
          <p:cNvSpPr>
            <a:spLocks noGrp="1"/>
          </p:cNvSpPr>
          <p:nvPr>
            <p:ph type="title"/>
          </p:nvPr>
        </p:nvSpPr>
        <p:spPr/>
        <p:txBody>
          <a:bodyPr/>
          <a:lstStyle/>
          <a:p>
            <a:r>
              <a:rPr lang="en-US" dirty="0"/>
              <a:t>New Testament Concept of Heaven</a:t>
            </a:r>
          </a:p>
        </p:txBody>
      </p:sp>
    </p:spTree>
    <p:extLst>
      <p:ext uri="{BB962C8B-B14F-4D97-AF65-F5344CB8AC3E}">
        <p14:creationId xmlns:p14="http://schemas.microsoft.com/office/powerpoint/2010/main" val="1900639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B016EC-CF43-FE2F-642E-3BE79E1976DE}"/>
              </a:ext>
            </a:extLst>
          </p:cNvPr>
          <p:cNvSpPr>
            <a:spLocks noGrp="1"/>
          </p:cNvSpPr>
          <p:nvPr>
            <p:ph type="body" idx="1"/>
          </p:nvPr>
        </p:nvSpPr>
        <p:spPr>
          <a:xfrm>
            <a:off x="685800" y="347619"/>
            <a:ext cx="7957268" cy="3693156"/>
          </a:xfrm>
        </p:spPr>
        <p:txBody>
          <a:bodyPr>
            <a:normAutofit fontScale="92500"/>
          </a:bodyPr>
          <a:lstStyle/>
          <a:p>
            <a:r>
              <a:rPr lang="en-US" sz="2400" dirty="0"/>
              <a:t>But the day of the Lord will come like a thief, in which the heavens will pass away with a roar and the elements will be destroyed with intense heat, and the earth and its works will be burned up. Since all these things are to be destroyed in this way, what sort of people ought you to be in holy conduct and godliness, looking for and hastening the coming of the day of God, because of which the heavens will be destroyed by burning, and the elements will melt with intense heat! But according to His promise we are looking for new heavens and a new earth, in which righteousness dwells.</a:t>
            </a:r>
          </a:p>
        </p:txBody>
      </p:sp>
      <p:sp>
        <p:nvSpPr>
          <p:cNvPr id="3" name="Content Placeholder 2">
            <a:extLst>
              <a:ext uri="{FF2B5EF4-FFF2-40B4-BE49-F238E27FC236}">
                <a16:creationId xmlns:a16="http://schemas.microsoft.com/office/drawing/2014/main" id="{EF426FAE-D3E0-71B3-629F-276FC56F49DF}"/>
              </a:ext>
            </a:extLst>
          </p:cNvPr>
          <p:cNvSpPr>
            <a:spLocks noGrp="1"/>
          </p:cNvSpPr>
          <p:nvPr>
            <p:ph sz="quarter" idx="10"/>
          </p:nvPr>
        </p:nvSpPr>
        <p:spPr/>
        <p:txBody>
          <a:bodyPr/>
          <a:lstStyle/>
          <a:p>
            <a:r>
              <a:rPr lang="en-US" dirty="0"/>
              <a:t>- II Peter 3:10-13</a:t>
            </a:r>
          </a:p>
        </p:txBody>
      </p:sp>
    </p:spTree>
    <p:extLst>
      <p:ext uri="{BB962C8B-B14F-4D97-AF65-F5344CB8AC3E}">
        <p14:creationId xmlns:p14="http://schemas.microsoft.com/office/powerpoint/2010/main" val="1775417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E1EFF8-BE3A-64A4-EA0D-D32D09365F03}"/>
              </a:ext>
            </a:extLst>
          </p:cNvPr>
          <p:cNvSpPr>
            <a:spLocks noGrp="1"/>
          </p:cNvSpPr>
          <p:nvPr>
            <p:ph type="body" idx="1"/>
          </p:nvPr>
        </p:nvSpPr>
        <p:spPr/>
        <p:txBody>
          <a:bodyPr>
            <a:normAutofit/>
          </a:bodyPr>
          <a:lstStyle/>
          <a:p>
            <a:r>
              <a:rPr lang="en-US" sz="3200" dirty="0"/>
              <a:t>Then I saw a new heaven and a new earth; for the first heaven and the first earth passed away, and there is no longer any sea. And I saw the holy city, new Jerusalem, coming down out of heaven from God, made ready as a bride adorned for her husband.</a:t>
            </a:r>
          </a:p>
        </p:txBody>
      </p:sp>
      <p:sp>
        <p:nvSpPr>
          <p:cNvPr id="3" name="Content Placeholder 2">
            <a:extLst>
              <a:ext uri="{FF2B5EF4-FFF2-40B4-BE49-F238E27FC236}">
                <a16:creationId xmlns:a16="http://schemas.microsoft.com/office/drawing/2014/main" id="{F4909A40-72B5-33AC-6EF8-E3066055FD3F}"/>
              </a:ext>
            </a:extLst>
          </p:cNvPr>
          <p:cNvSpPr>
            <a:spLocks noGrp="1"/>
          </p:cNvSpPr>
          <p:nvPr>
            <p:ph sz="quarter" idx="10"/>
          </p:nvPr>
        </p:nvSpPr>
        <p:spPr/>
        <p:txBody>
          <a:bodyPr/>
          <a:lstStyle/>
          <a:p>
            <a:r>
              <a:rPr lang="en-US" dirty="0"/>
              <a:t>- Revelation 21:1-2</a:t>
            </a:r>
          </a:p>
        </p:txBody>
      </p:sp>
    </p:spTree>
    <p:extLst>
      <p:ext uri="{BB962C8B-B14F-4D97-AF65-F5344CB8AC3E}">
        <p14:creationId xmlns:p14="http://schemas.microsoft.com/office/powerpoint/2010/main" val="102959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5AD7-BD58-18BF-DC92-5FC762A67932}"/>
              </a:ext>
            </a:extLst>
          </p:cNvPr>
          <p:cNvSpPr>
            <a:spLocks noGrp="1"/>
          </p:cNvSpPr>
          <p:nvPr>
            <p:ph type="title"/>
          </p:nvPr>
        </p:nvSpPr>
        <p:spPr>
          <a:xfrm>
            <a:off x="1280160" y="0"/>
            <a:ext cx="7434470" cy="5143500"/>
          </a:xfrm>
        </p:spPr>
        <p:txBody>
          <a:bodyPr>
            <a:normAutofit/>
          </a:bodyPr>
          <a:lstStyle/>
          <a:p>
            <a:r>
              <a:rPr lang="en-US" sz="4400" b="0" dirty="0"/>
              <a:t>The dimension where God and the saints will dwell = </a:t>
            </a:r>
            <a:br>
              <a:rPr lang="en-US" sz="4400" dirty="0"/>
            </a:br>
            <a:r>
              <a:rPr lang="en-US" sz="4400" dirty="0"/>
              <a:t>The New Heaven and Earth</a:t>
            </a:r>
          </a:p>
        </p:txBody>
      </p:sp>
    </p:spTree>
    <p:extLst>
      <p:ext uri="{BB962C8B-B14F-4D97-AF65-F5344CB8AC3E}">
        <p14:creationId xmlns:p14="http://schemas.microsoft.com/office/powerpoint/2010/main" val="255633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BA734D-A045-8F2A-17A8-546838212F37}"/>
              </a:ext>
            </a:extLst>
          </p:cNvPr>
          <p:cNvSpPr>
            <a:spLocks noGrp="1"/>
          </p:cNvSpPr>
          <p:nvPr>
            <p:ph idx="1"/>
          </p:nvPr>
        </p:nvSpPr>
        <p:spPr/>
        <p:txBody>
          <a:bodyPr/>
          <a:lstStyle/>
          <a:p>
            <a:pPr>
              <a:lnSpc>
                <a:spcPct val="130000"/>
              </a:lnSpc>
            </a:pPr>
            <a:r>
              <a:rPr lang="en-US" sz="2800" dirty="0"/>
              <a:t>Main doctrine of Evangelicals / Pentecostals</a:t>
            </a:r>
          </a:p>
          <a:p>
            <a:pPr>
              <a:lnSpc>
                <a:spcPct val="130000"/>
              </a:lnSpc>
            </a:pPr>
            <a:r>
              <a:rPr lang="en-US" sz="2800" dirty="0"/>
              <a:t>John Darby – 1830</a:t>
            </a:r>
          </a:p>
          <a:p>
            <a:pPr>
              <a:lnSpc>
                <a:spcPct val="130000"/>
              </a:lnSpc>
            </a:pPr>
            <a:r>
              <a:rPr lang="en-US" sz="2800" dirty="0"/>
              <a:t>Scofield Reference Bible</a:t>
            </a:r>
          </a:p>
          <a:p>
            <a:pPr>
              <a:lnSpc>
                <a:spcPct val="130000"/>
              </a:lnSpc>
            </a:pPr>
            <a:r>
              <a:rPr lang="en-US" sz="2800" dirty="0"/>
              <a:t>Tim LaHaye (“Left Behind” Books)</a:t>
            </a:r>
          </a:p>
          <a:p>
            <a:pPr>
              <a:lnSpc>
                <a:spcPct val="130000"/>
              </a:lnSpc>
            </a:pPr>
            <a:r>
              <a:rPr lang="en-US" sz="2800" dirty="0"/>
              <a:t>John MacArthur, Jerry Falwell, David Jeremiah</a:t>
            </a:r>
          </a:p>
        </p:txBody>
      </p:sp>
      <p:sp>
        <p:nvSpPr>
          <p:cNvPr id="3" name="Title 2">
            <a:extLst>
              <a:ext uri="{FF2B5EF4-FFF2-40B4-BE49-F238E27FC236}">
                <a16:creationId xmlns:a16="http://schemas.microsoft.com/office/drawing/2014/main" id="{992C529D-5954-D51A-1ACA-13BC96FB7053}"/>
              </a:ext>
            </a:extLst>
          </p:cNvPr>
          <p:cNvSpPr>
            <a:spLocks noGrp="1"/>
          </p:cNvSpPr>
          <p:nvPr>
            <p:ph type="title"/>
          </p:nvPr>
        </p:nvSpPr>
        <p:spPr/>
        <p:txBody>
          <a:bodyPr/>
          <a:lstStyle/>
          <a:p>
            <a:r>
              <a:rPr lang="en-US" dirty="0"/>
              <a:t>Premillennialism</a:t>
            </a:r>
          </a:p>
        </p:txBody>
      </p:sp>
    </p:spTree>
    <p:extLst>
      <p:ext uri="{BB962C8B-B14F-4D97-AF65-F5344CB8AC3E}">
        <p14:creationId xmlns:p14="http://schemas.microsoft.com/office/powerpoint/2010/main" val="160078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5D3931-E400-63DB-73E9-9DE3520E97C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781526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AE54B5-F44A-D5F5-5B47-7068D8F57BC0}"/>
              </a:ext>
            </a:extLst>
          </p:cNvPr>
          <p:cNvSpPr>
            <a:spLocks noGrp="1"/>
          </p:cNvSpPr>
          <p:nvPr>
            <p:ph type="body" idx="1"/>
          </p:nvPr>
        </p:nvSpPr>
        <p:spPr/>
        <p:txBody>
          <a:bodyPr/>
          <a:lstStyle/>
          <a:p>
            <a:r>
              <a:rPr lang="en-US" dirty="0"/>
              <a:t>Peter said to them, “Repent, and each of you be baptized in the name of Jesus Christ for the forgiveness of your sins; and you will receive the gift of the Holy Spirit.</a:t>
            </a:r>
          </a:p>
        </p:txBody>
      </p:sp>
      <p:sp>
        <p:nvSpPr>
          <p:cNvPr id="3" name="Content Placeholder 2">
            <a:extLst>
              <a:ext uri="{FF2B5EF4-FFF2-40B4-BE49-F238E27FC236}">
                <a16:creationId xmlns:a16="http://schemas.microsoft.com/office/drawing/2014/main" id="{B7A729BC-B13A-8B17-C513-D6BE8C3EEE66}"/>
              </a:ext>
            </a:extLst>
          </p:cNvPr>
          <p:cNvSpPr>
            <a:spLocks noGrp="1"/>
          </p:cNvSpPr>
          <p:nvPr>
            <p:ph sz="quarter" idx="10"/>
          </p:nvPr>
        </p:nvSpPr>
        <p:spPr/>
        <p:txBody>
          <a:bodyPr/>
          <a:lstStyle/>
          <a:p>
            <a:r>
              <a:rPr lang="en-US" dirty="0"/>
              <a:t>- Acts 2:38</a:t>
            </a:r>
          </a:p>
        </p:txBody>
      </p:sp>
    </p:spTree>
    <p:extLst>
      <p:ext uri="{BB962C8B-B14F-4D97-AF65-F5344CB8AC3E}">
        <p14:creationId xmlns:p14="http://schemas.microsoft.com/office/powerpoint/2010/main" val="382297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F9CC95-5A4A-3AC6-F853-ED7E1271F2A4}"/>
              </a:ext>
            </a:extLst>
          </p:cNvPr>
          <p:cNvSpPr>
            <a:spLocks noGrp="1"/>
          </p:cNvSpPr>
          <p:nvPr>
            <p:ph type="body" idx="1"/>
          </p:nvPr>
        </p:nvSpPr>
        <p:spPr/>
        <p:txBody>
          <a:bodyPr>
            <a:normAutofit fontScale="92500"/>
          </a:bodyPr>
          <a:lstStyle/>
          <a:p>
            <a:r>
              <a:rPr lang="en-US" baseline="30000" dirty="0"/>
              <a:t>13</a:t>
            </a:r>
            <a:r>
              <a:rPr lang="en-US" dirty="0"/>
              <a:t> But we do not want you to be uninformed, brethren, about those who are asleep, so that you will not grieve as do the rest who have no hope. </a:t>
            </a:r>
            <a:r>
              <a:rPr lang="en-US" baseline="30000" dirty="0"/>
              <a:t>14</a:t>
            </a:r>
            <a:r>
              <a:rPr lang="en-US" dirty="0"/>
              <a:t> For if we believe that Jesus died and rose again, even so God will bring with Him those who have fallen asleep in Jesus.</a:t>
            </a:r>
          </a:p>
        </p:txBody>
      </p:sp>
      <p:sp>
        <p:nvSpPr>
          <p:cNvPr id="3" name="Content Placeholder 2">
            <a:extLst>
              <a:ext uri="{FF2B5EF4-FFF2-40B4-BE49-F238E27FC236}">
                <a16:creationId xmlns:a16="http://schemas.microsoft.com/office/drawing/2014/main" id="{78FE5CB7-83B4-8D8A-1641-16B202AD7C0A}"/>
              </a:ext>
            </a:extLst>
          </p:cNvPr>
          <p:cNvSpPr>
            <a:spLocks noGrp="1"/>
          </p:cNvSpPr>
          <p:nvPr>
            <p:ph sz="quarter" idx="10"/>
          </p:nvPr>
        </p:nvSpPr>
        <p:spPr/>
        <p:txBody>
          <a:bodyPr/>
          <a:lstStyle/>
          <a:p>
            <a:r>
              <a:rPr lang="en-US" dirty="0"/>
              <a:t>- I Thessalonians 4:13-14</a:t>
            </a:r>
          </a:p>
        </p:txBody>
      </p:sp>
    </p:spTree>
    <p:extLst>
      <p:ext uri="{BB962C8B-B14F-4D97-AF65-F5344CB8AC3E}">
        <p14:creationId xmlns:p14="http://schemas.microsoft.com/office/powerpoint/2010/main" val="4291354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868AD2-F667-E918-2F02-66DFCC82E170}"/>
              </a:ext>
            </a:extLst>
          </p:cNvPr>
          <p:cNvSpPr>
            <a:spLocks noGrp="1"/>
          </p:cNvSpPr>
          <p:nvPr>
            <p:ph type="body" idx="1"/>
          </p:nvPr>
        </p:nvSpPr>
        <p:spPr/>
        <p:txBody>
          <a:bodyPr>
            <a:normAutofit/>
          </a:bodyPr>
          <a:lstStyle/>
          <a:p>
            <a:r>
              <a:rPr lang="en-US" sz="4000" dirty="0"/>
              <a:t>And inasmuch as it is appointed for men to die once and after this comes judgment,</a:t>
            </a:r>
          </a:p>
        </p:txBody>
      </p:sp>
      <p:sp>
        <p:nvSpPr>
          <p:cNvPr id="3" name="Content Placeholder 2">
            <a:extLst>
              <a:ext uri="{FF2B5EF4-FFF2-40B4-BE49-F238E27FC236}">
                <a16:creationId xmlns:a16="http://schemas.microsoft.com/office/drawing/2014/main" id="{EFC2EA22-B83C-4631-1502-D705561A6741}"/>
              </a:ext>
            </a:extLst>
          </p:cNvPr>
          <p:cNvSpPr>
            <a:spLocks noGrp="1"/>
          </p:cNvSpPr>
          <p:nvPr>
            <p:ph sz="quarter" idx="10"/>
          </p:nvPr>
        </p:nvSpPr>
        <p:spPr/>
        <p:txBody>
          <a:bodyPr/>
          <a:lstStyle/>
          <a:p>
            <a:r>
              <a:rPr lang="en-US" dirty="0"/>
              <a:t>- Hebrews 9:27</a:t>
            </a:r>
          </a:p>
        </p:txBody>
      </p:sp>
    </p:spTree>
    <p:extLst>
      <p:ext uri="{BB962C8B-B14F-4D97-AF65-F5344CB8AC3E}">
        <p14:creationId xmlns:p14="http://schemas.microsoft.com/office/powerpoint/2010/main" val="1838165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868AD2-F667-E918-2F02-66DFCC82E170}"/>
              </a:ext>
            </a:extLst>
          </p:cNvPr>
          <p:cNvSpPr>
            <a:spLocks noGrp="1"/>
          </p:cNvSpPr>
          <p:nvPr>
            <p:ph type="body" idx="1"/>
          </p:nvPr>
        </p:nvSpPr>
        <p:spPr/>
        <p:txBody>
          <a:bodyPr>
            <a:normAutofit/>
          </a:bodyPr>
          <a:lstStyle/>
          <a:p>
            <a:r>
              <a:rPr lang="en-US" sz="2800" dirty="0"/>
              <a:t>Then Samuel said to Saul, “Why have you disturbed me by bringing me up?” And Saul answered, “I am greatly distressed; for the Philistines are waging war against me, and God has departed from me and no longer answers me, either through prophets or by dreams; therefore I have called you, that you may make known to me what I should do.”</a:t>
            </a:r>
          </a:p>
        </p:txBody>
      </p:sp>
      <p:sp>
        <p:nvSpPr>
          <p:cNvPr id="3" name="Content Placeholder 2">
            <a:extLst>
              <a:ext uri="{FF2B5EF4-FFF2-40B4-BE49-F238E27FC236}">
                <a16:creationId xmlns:a16="http://schemas.microsoft.com/office/drawing/2014/main" id="{EFC2EA22-B83C-4631-1502-D705561A6741}"/>
              </a:ext>
            </a:extLst>
          </p:cNvPr>
          <p:cNvSpPr>
            <a:spLocks noGrp="1"/>
          </p:cNvSpPr>
          <p:nvPr>
            <p:ph sz="quarter" idx="10"/>
          </p:nvPr>
        </p:nvSpPr>
        <p:spPr/>
        <p:txBody>
          <a:bodyPr/>
          <a:lstStyle/>
          <a:p>
            <a:r>
              <a:rPr lang="en-US" dirty="0"/>
              <a:t>- I Samuel 28:15</a:t>
            </a:r>
          </a:p>
        </p:txBody>
      </p:sp>
    </p:spTree>
    <p:extLst>
      <p:ext uri="{BB962C8B-B14F-4D97-AF65-F5344CB8AC3E}">
        <p14:creationId xmlns:p14="http://schemas.microsoft.com/office/powerpoint/2010/main" val="1102516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868AD2-F667-E918-2F02-66DFCC82E170}"/>
              </a:ext>
            </a:extLst>
          </p:cNvPr>
          <p:cNvSpPr>
            <a:spLocks noGrp="1"/>
          </p:cNvSpPr>
          <p:nvPr>
            <p:ph type="body" idx="1"/>
          </p:nvPr>
        </p:nvSpPr>
        <p:spPr/>
        <p:txBody>
          <a:bodyPr>
            <a:normAutofit fontScale="92500" lnSpcReduction="10000"/>
          </a:bodyPr>
          <a:lstStyle/>
          <a:p>
            <a:r>
              <a:rPr lang="en-US" sz="3200" baseline="30000" dirty="0"/>
              <a:t>16</a:t>
            </a:r>
            <a:r>
              <a:rPr lang="en-US" sz="3200" dirty="0"/>
              <a:t> For the Lord Himself will descend from heaven with a shout, with the voice of the archangel and with the trumpet of God, and the dead in Christ will rise first. </a:t>
            </a:r>
            <a:r>
              <a:rPr lang="en-US" sz="3200" baseline="30000" dirty="0"/>
              <a:t>17</a:t>
            </a:r>
            <a:r>
              <a:rPr lang="en-US" sz="3200" dirty="0"/>
              <a:t> Then we who are alive and remain will be caught up together with them in the clouds to meet the Lord in the air, and so we shall always be with the Lord.</a:t>
            </a:r>
          </a:p>
        </p:txBody>
      </p:sp>
      <p:sp>
        <p:nvSpPr>
          <p:cNvPr id="3" name="Content Placeholder 2">
            <a:extLst>
              <a:ext uri="{FF2B5EF4-FFF2-40B4-BE49-F238E27FC236}">
                <a16:creationId xmlns:a16="http://schemas.microsoft.com/office/drawing/2014/main" id="{EFC2EA22-B83C-4631-1502-D705561A6741}"/>
              </a:ext>
            </a:extLst>
          </p:cNvPr>
          <p:cNvSpPr>
            <a:spLocks noGrp="1"/>
          </p:cNvSpPr>
          <p:nvPr>
            <p:ph sz="quarter" idx="10"/>
          </p:nvPr>
        </p:nvSpPr>
        <p:spPr/>
        <p:txBody>
          <a:bodyPr/>
          <a:lstStyle/>
          <a:p>
            <a:r>
              <a:rPr lang="en-US" dirty="0"/>
              <a:t>- I Thessalonians 4:16-17</a:t>
            </a:r>
          </a:p>
        </p:txBody>
      </p:sp>
    </p:spTree>
    <p:extLst>
      <p:ext uri="{BB962C8B-B14F-4D97-AF65-F5344CB8AC3E}">
        <p14:creationId xmlns:p14="http://schemas.microsoft.com/office/powerpoint/2010/main" val="1078489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6CE342BD-AB78-F09C-B64C-1454DEDD307B}"/>
              </a:ext>
            </a:extLst>
          </p:cNvPr>
          <p:cNvSpPr>
            <a:spLocks noGrp="1"/>
          </p:cNvSpPr>
          <p:nvPr>
            <p:ph type="title"/>
          </p:nvPr>
        </p:nvSpPr>
        <p:spPr/>
        <p:txBody>
          <a:bodyPr/>
          <a:lstStyle/>
          <a:p>
            <a:r>
              <a:rPr lang="en-US" sz="3200" dirty="0"/>
              <a:t>SIMPLE BIBLICAL TIMELINE</a:t>
            </a:r>
          </a:p>
        </p:txBody>
      </p:sp>
      <p:sp>
        <p:nvSpPr>
          <p:cNvPr id="2" name="Text Placeholder 1">
            <a:extLst>
              <a:ext uri="{FF2B5EF4-FFF2-40B4-BE49-F238E27FC236}">
                <a16:creationId xmlns:a16="http://schemas.microsoft.com/office/drawing/2014/main" id="{AF3221BB-F91A-9CC5-D3AA-F44297222A22}"/>
              </a:ext>
            </a:extLst>
          </p:cNvPr>
          <p:cNvSpPr>
            <a:spLocks noGrp="1"/>
          </p:cNvSpPr>
          <p:nvPr>
            <p:ph type="body" idx="4294967295"/>
          </p:nvPr>
        </p:nvSpPr>
        <p:spPr>
          <a:xfrm>
            <a:off x="1255070" y="2184735"/>
            <a:ext cx="1130370" cy="466060"/>
          </a:xfrm>
          <a:prstGeom prst="rect">
            <a:avLst/>
          </a:prstGeom>
        </p:spPr>
        <p:txBody>
          <a:bodyPr>
            <a:normAutofit/>
          </a:bodyPr>
          <a:lstStyle/>
          <a:p>
            <a:pPr marL="0" indent="0" algn="ctr">
              <a:buNone/>
            </a:pPr>
            <a:r>
              <a:rPr lang="en-US" sz="1800" dirty="0"/>
              <a:t>Baptism</a:t>
            </a:r>
          </a:p>
        </p:txBody>
      </p:sp>
      <p:cxnSp>
        <p:nvCxnSpPr>
          <p:cNvPr id="6" name="Straight Connector 5">
            <a:extLst>
              <a:ext uri="{FF2B5EF4-FFF2-40B4-BE49-F238E27FC236}">
                <a16:creationId xmlns:a16="http://schemas.microsoft.com/office/drawing/2014/main" id="{4438B837-3297-F24A-0701-85E148099F15}"/>
              </a:ext>
            </a:extLst>
          </p:cNvPr>
          <p:cNvCxnSpPr>
            <a:cxnSpLocks/>
          </p:cNvCxnSpPr>
          <p:nvPr/>
        </p:nvCxnSpPr>
        <p:spPr>
          <a:xfrm>
            <a:off x="384564" y="3100703"/>
            <a:ext cx="6990460"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8" name="Text Placeholder 1">
            <a:extLst>
              <a:ext uri="{FF2B5EF4-FFF2-40B4-BE49-F238E27FC236}">
                <a16:creationId xmlns:a16="http://schemas.microsoft.com/office/drawing/2014/main" id="{6832E91D-3F77-696E-E720-76C92D82D4D9}"/>
              </a:ext>
            </a:extLst>
          </p:cNvPr>
          <p:cNvSpPr txBox="1">
            <a:spLocks/>
          </p:cNvSpPr>
          <p:nvPr/>
        </p:nvSpPr>
        <p:spPr>
          <a:xfrm>
            <a:off x="5754036" y="1911264"/>
            <a:ext cx="1722414" cy="671388"/>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1800" dirty="0"/>
              <a:t>Resurrection </a:t>
            </a:r>
            <a:br>
              <a:rPr lang="en-US" sz="1800" dirty="0"/>
            </a:br>
            <a:r>
              <a:rPr lang="en-US" sz="1800" dirty="0"/>
              <a:t>of faithful</a:t>
            </a:r>
          </a:p>
        </p:txBody>
      </p:sp>
      <p:sp>
        <p:nvSpPr>
          <p:cNvPr id="9" name="Text Placeholder 1">
            <a:extLst>
              <a:ext uri="{FF2B5EF4-FFF2-40B4-BE49-F238E27FC236}">
                <a16:creationId xmlns:a16="http://schemas.microsoft.com/office/drawing/2014/main" id="{E22442D9-2AD9-0E78-5C59-A3C1DF63E247}"/>
              </a:ext>
            </a:extLst>
          </p:cNvPr>
          <p:cNvSpPr txBox="1">
            <a:spLocks/>
          </p:cNvSpPr>
          <p:nvPr/>
        </p:nvSpPr>
        <p:spPr>
          <a:xfrm>
            <a:off x="2401508" y="2494431"/>
            <a:ext cx="1320290" cy="390808"/>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1600" dirty="0"/>
              <a:t>Faithfulness</a:t>
            </a:r>
          </a:p>
        </p:txBody>
      </p:sp>
      <p:sp>
        <p:nvSpPr>
          <p:cNvPr id="10" name="Text Placeholder 1">
            <a:extLst>
              <a:ext uri="{FF2B5EF4-FFF2-40B4-BE49-F238E27FC236}">
                <a16:creationId xmlns:a16="http://schemas.microsoft.com/office/drawing/2014/main" id="{703FAF2C-A4F7-555A-B4DD-1B241A6B20E0}"/>
              </a:ext>
            </a:extLst>
          </p:cNvPr>
          <p:cNvSpPr txBox="1">
            <a:spLocks/>
          </p:cNvSpPr>
          <p:nvPr/>
        </p:nvSpPr>
        <p:spPr>
          <a:xfrm>
            <a:off x="4072313" y="2184997"/>
            <a:ext cx="2178899" cy="610353"/>
          </a:xfrm>
          <a:prstGeom prst="rect">
            <a:avLst/>
          </a:prstGeom>
        </p:spPr>
        <p:txBody>
          <a:bodyPr anchor="ctr">
            <a:normAutofit lnSpcReduction="10000"/>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1800" dirty="0"/>
              <a:t>Death /</a:t>
            </a:r>
            <a:br>
              <a:rPr lang="en-US" sz="1800" dirty="0"/>
            </a:br>
            <a:r>
              <a:rPr lang="en-US" sz="1800" dirty="0"/>
              <a:t>Sleep</a:t>
            </a:r>
          </a:p>
        </p:txBody>
      </p:sp>
      <p:sp>
        <p:nvSpPr>
          <p:cNvPr id="11" name="Text Placeholder 1">
            <a:extLst>
              <a:ext uri="{FF2B5EF4-FFF2-40B4-BE49-F238E27FC236}">
                <a16:creationId xmlns:a16="http://schemas.microsoft.com/office/drawing/2014/main" id="{F1B620D2-4778-2FAF-855E-F5B69EB26F1C}"/>
              </a:ext>
            </a:extLst>
          </p:cNvPr>
          <p:cNvSpPr txBox="1">
            <a:spLocks/>
          </p:cNvSpPr>
          <p:nvPr/>
        </p:nvSpPr>
        <p:spPr>
          <a:xfrm>
            <a:off x="7522081" y="2765009"/>
            <a:ext cx="1722414" cy="671388"/>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1800" b="1" dirty="0">
                <a:latin typeface="Lato Black" panose="020F0502020204030203" pitchFamily="34" charset="0"/>
                <a:ea typeface="Lato Black" panose="020F0502020204030203" pitchFamily="34" charset="0"/>
                <a:cs typeface="Lato Black" panose="020F0502020204030203" pitchFamily="34" charset="0"/>
              </a:rPr>
              <a:t>ETERNITY</a:t>
            </a:r>
            <a:br>
              <a:rPr lang="en-US" sz="1800" b="1" dirty="0">
                <a:latin typeface="Lato Black" panose="020F0502020204030203" pitchFamily="34" charset="0"/>
                <a:ea typeface="Lato Black" panose="020F0502020204030203" pitchFamily="34" charset="0"/>
                <a:cs typeface="Lato Black" panose="020F0502020204030203" pitchFamily="34" charset="0"/>
              </a:rPr>
            </a:br>
            <a:r>
              <a:rPr lang="en-US" sz="1800" b="1" dirty="0">
                <a:latin typeface="Lato Black" panose="020F0502020204030203" pitchFamily="34" charset="0"/>
                <a:ea typeface="Lato Black" panose="020F0502020204030203" pitchFamily="34" charset="0"/>
                <a:cs typeface="Lato Black" panose="020F0502020204030203" pitchFamily="34" charset="0"/>
              </a:rPr>
              <a:t>HEAVEN</a:t>
            </a:r>
          </a:p>
        </p:txBody>
      </p:sp>
      <p:cxnSp>
        <p:nvCxnSpPr>
          <p:cNvPr id="14" name="Straight Connector 13">
            <a:extLst>
              <a:ext uri="{FF2B5EF4-FFF2-40B4-BE49-F238E27FC236}">
                <a16:creationId xmlns:a16="http://schemas.microsoft.com/office/drawing/2014/main" id="{9CD8E69E-0894-3227-339E-BC23258A1B21}"/>
              </a:ext>
            </a:extLst>
          </p:cNvPr>
          <p:cNvCxnSpPr/>
          <p:nvPr/>
        </p:nvCxnSpPr>
        <p:spPr>
          <a:xfrm>
            <a:off x="4332721" y="2825079"/>
            <a:ext cx="0" cy="618881"/>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703653F-F76F-B7CE-3FD4-95DA00279CFE}"/>
              </a:ext>
            </a:extLst>
          </p:cNvPr>
          <p:cNvCxnSpPr>
            <a:cxnSpLocks/>
          </p:cNvCxnSpPr>
          <p:nvPr/>
        </p:nvCxnSpPr>
        <p:spPr>
          <a:xfrm>
            <a:off x="1830933" y="2629313"/>
            <a:ext cx="0" cy="807084"/>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DBD1E34-1004-7C26-EEB6-A76F99400B7D}"/>
              </a:ext>
            </a:extLst>
          </p:cNvPr>
          <p:cNvCxnSpPr>
            <a:cxnSpLocks/>
          </p:cNvCxnSpPr>
          <p:nvPr/>
        </p:nvCxnSpPr>
        <p:spPr>
          <a:xfrm>
            <a:off x="2127906" y="2863951"/>
            <a:ext cx="1867494" cy="0"/>
          </a:xfrm>
          <a:prstGeom prst="line">
            <a:avLst/>
          </a:prstGeom>
          <a:ln w="38100">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46" name="Group 45">
            <a:extLst>
              <a:ext uri="{FF2B5EF4-FFF2-40B4-BE49-F238E27FC236}">
                <a16:creationId xmlns:a16="http://schemas.microsoft.com/office/drawing/2014/main" id="{F2C5860B-2A90-AC90-985E-49703DB311D7}"/>
              </a:ext>
            </a:extLst>
          </p:cNvPr>
          <p:cNvGrpSpPr/>
          <p:nvPr/>
        </p:nvGrpSpPr>
        <p:grpSpPr>
          <a:xfrm>
            <a:off x="5350204" y="3238861"/>
            <a:ext cx="282011" cy="410198"/>
            <a:chOff x="5255665" y="3016666"/>
            <a:chExt cx="282011" cy="410198"/>
          </a:xfrm>
        </p:grpSpPr>
        <p:cxnSp>
          <p:nvCxnSpPr>
            <p:cNvPr id="18" name="Straight Connector 17">
              <a:extLst>
                <a:ext uri="{FF2B5EF4-FFF2-40B4-BE49-F238E27FC236}">
                  <a16:creationId xmlns:a16="http://schemas.microsoft.com/office/drawing/2014/main" id="{4C7BB7AB-FE85-6893-AC4F-F25F1A0F7B60}"/>
                </a:ext>
              </a:extLst>
            </p:cNvPr>
            <p:cNvCxnSpPr>
              <a:cxnSpLocks/>
            </p:cNvCxnSpPr>
            <p:nvPr/>
          </p:nvCxnSpPr>
          <p:spPr>
            <a:xfrm>
              <a:off x="5390973" y="3016666"/>
              <a:ext cx="0" cy="410198"/>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31F1A1C-F171-0A3D-254B-4C8D8449670B}"/>
                </a:ext>
              </a:extLst>
            </p:cNvPr>
            <p:cNvCxnSpPr/>
            <p:nvPr/>
          </p:nvCxnSpPr>
          <p:spPr>
            <a:xfrm>
              <a:off x="5255665" y="3145837"/>
              <a:ext cx="282011" cy="0"/>
            </a:xfrm>
            <a:prstGeom prst="line">
              <a:avLst/>
            </a:prstGeom>
            <a:ln w="50800"/>
            <a:effectLst/>
          </p:spPr>
          <p:style>
            <a:lnRef idx="2">
              <a:schemeClr val="accent1"/>
            </a:lnRef>
            <a:fillRef idx="0">
              <a:schemeClr val="accent1"/>
            </a:fillRef>
            <a:effectRef idx="1">
              <a:schemeClr val="accent1"/>
            </a:effectRef>
            <a:fontRef idx="minor">
              <a:schemeClr val="tx1"/>
            </a:fontRef>
          </p:style>
        </p:cxnSp>
      </p:grpSp>
      <p:cxnSp>
        <p:nvCxnSpPr>
          <p:cNvPr id="26" name="Straight Arrow Connector 25">
            <a:extLst>
              <a:ext uri="{FF2B5EF4-FFF2-40B4-BE49-F238E27FC236}">
                <a16:creationId xmlns:a16="http://schemas.microsoft.com/office/drawing/2014/main" id="{13E2B401-12D8-F742-A4BE-19D29F524901}"/>
              </a:ext>
            </a:extLst>
          </p:cNvPr>
          <p:cNvCxnSpPr>
            <a:cxnSpLocks/>
          </p:cNvCxnSpPr>
          <p:nvPr/>
        </p:nvCxnSpPr>
        <p:spPr>
          <a:xfrm flipV="1">
            <a:off x="6614448" y="2612168"/>
            <a:ext cx="0" cy="1147986"/>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BA9674FC-2F68-203C-892A-774BED445FAA}"/>
              </a:ext>
            </a:extLst>
          </p:cNvPr>
          <p:cNvCxnSpPr>
            <a:cxnSpLocks/>
          </p:cNvCxnSpPr>
          <p:nvPr/>
        </p:nvCxnSpPr>
        <p:spPr>
          <a:xfrm>
            <a:off x="1814557" y="1762423"/>
            <a:ext cx="0" cy="410198"/>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EF28EAB-E4C0-E3B4-D203-68397616280B}"/>
              </a:ext>
            </a:extLst>
          </p:cNvPr>
          <p:cNvCxnSpPr>
            <a:cxnSpLocks/>
          </p:cNvCxnSpPr>
          <p:nvPr/>
        </p:nvCxnSpPr>
        <p:spPr>
          <a:xfrm>
            <a:off x="1679249" y="1891594"/>
            <a:ext cx="282011" cy="0"/>
          </a:xfrm>
          <a:prstGeom prst="line">
            <a:avLst/>
          </a:prstGeom>
          <a:ln w="50800"/>
          <a:effectLst/>
        </p:spPr>
        <p:style>
          <a:lnRef idx="2">
            <a:schemeClr val="accent1"/>
          </a:lnRef>
          <a:fillRef idx="0">
            <a:schemeClr val="accent1"/>
          </a:fillRef>
          <a:effectRef idx="1">
            <a:schemeClr val="accent1"/>
          </a:effectRef>
          <a:fontRef idx="minor">
            <a:schemeClr val="tx1"/>
          </a:fontRef>
        </p:style>
      </p:cxnSp>
      <p:sp>
        <p:nvSpPr>
          <p:cNvPr id="35" name="Text Placeholder 1">
            <a:extLst>
              <a:ext uri="{FF2B5EF4-FFF2-40B4-BE49-F238E27FC236}">
                <a16:creationId xmlns:a16="http://schemas.microsoft.com/office/drawing/2014/main" id="{A8FCF29F-9A8E-3DCD-194B-1B28BEE0A573}"/>
              </a:ext>
            </a:extLst>
          </p:cNvPr>
          <p:cNvSpPr txBox="1">
            <a:spLocks/>
          </p:cNvSpPr>
          <p:nvPr/>
        </p:nvSpPr>
        <p:spPr>
          <a:xfrm>
            <a:off x="325006" y="2718933"/>
            <a:ext cx="1130370" cy="46606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FFFFFF"/>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rgbClr val="FFFFFF"/>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rgbClr val="FFFFFF"/>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a:t>Lostness</a:t>
            </a:r>
          </a:p>
        </p:txBody>
      </p:sp>
      <p:cxnSp>
        <p:nvCxnSpPr>
          <p:cNvPr id="39" name="Straight Connector 38">
            <a:extLst>
              <a:ext uri="{FF2B5EF4-FFF2-40B4-BE49-F238E27FC236}">
                <a16:creationId xmlns:a16="http://schemas.microsoft.com/office/drawing/2014/main" id="{E179FDEA-D0DB-8062-0AE8-8E31928CD5AB}"/>
              </a:ext>
            </a:extLst>
          </p:cNvPr>
          <p:cNvCxnSpPr>
            <a:cxnSpLocks/>
          </p:cNvCxnSpPr>
          <p:nvPr/>
        </p:nvCxnSpPr>
        <p:spPr>
          <a:xfrm>
            <a:off x="4469454" y="3349956"/>
            <a:ext cx="692308" cy="0"/>
          </a:xfrm>
          <a:prstGeom prst="line">
            <a:avLst/>
          </a:prstGeom>
          <a:ln w="381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0B0C6042-801F-C96D-3A88-D5A12DD2F65E}"/>
              </a:ext>
            </a:extLst>
          </p:cNvPr>
          <p:cNvCxnSpPr>
            <a:cxnSpLocks/>
          </p:cNvCxnSpPr>
          <p:nvPr/>
        </p:nvCxnSpPr>
        <p:spPr>
          <a:xfrm>
            <a:off x="5813833" y="3342395"/>
            <a:ext cx="586970" cy="0"/>
          </a:xfrm>
          <a:prstGeom prst="line">
            <a:avLst/>
          </a:prstGeom>
          <a:ln w="38100">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3" name="Text Placeholder 1">
            <a:extLst>
              <a:ext uri="{FF2B5EF4-FFF2-40B4-BE49-F238E27FC236}">
                <a16:creationId xmlns:a16="http://schemas.microsoft.com/office/drawing/2014/main" id="{1CAA5A0A-1022-5C03-1AFA-E54EB0E329ED}"/>
              </a:ext>
            </a:extLst>
          </p:cNvPr>
          <p:cNvSpPr txBox="1">
            <a:spLocks/>
          </p:cNvSpPr>
          <p:nvPr/>
        </p:nvSpPr>
        <p:spPr>
          <a:xfrm>
            <a:off x="6309947" y="3886305"/>
            <a:ext cx="2424267" cy="660816"/>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1800" dirty="0"/>
              <a:t>End of the World </a:t>
            </a:r>
            <a:br>
              <a:rPr lang="en-US" sz="1800" dirty="0"/>
            </a:br>
            <a:r>
              <a:rPr lang="en-US" sz="1800" b="1" dirty="0">
                <a:latin typeface="Lato Black" panose="020F0502020204030203" pitchFamily="34" charset="0"/>
                <a:ea typeface="Lato Black" panose="020F0502020204030203" pitchFamily="34" charset="0"/>
                <a:cs typeface="Lato Black" panose="020F0502020204030203" pitchFamily="34" charset="0"/>
              </a:rPr>
              <a:t>BANG!</a:t>
            </a:r>
          </a:p>
        </p:txBody>
      </p:sp>
      <p:cxnSp>
        <p:nvCxnSpPr>
          <p:cNvPr id="44" name="Straight Connector 43">
            <a:extLst>
              <a:ext uri="{FF2B5EF4-FFF2-40B4-BE49-F238E27FC236}">
                <a16:creationId xmlns:a16="http://schemas.microsoft.com/office/drawing/2014/main" id="{0C048524-1A19-1A46-C4F4-A1C66A1218BA}"/>
              </a:ext>
            </a:extLst>
          </p:cNvPr>
          <p:cNvCxnSpPr>
            <a:cxnSpLocks/>
          </p:cNvCxnSpPr>
          <p:nvPr/>
        </p:nvCxnSpPr>
        <p:spPr>
          <a:xfrm>
            <a:off x="7384276" y="2688409"/>
            <a:ext cx="0" cy="807084"/>
          </a:xfrm>
          <a:prstGeom prst="line">
            <a:avLst/>
          </a:prstGeom>
          <a:ln w="76200"/>
          <a:effectLst/>
        </p:spPr>
        <p:style>
          <a:lnRef idx="2">
            <a:schemeClr val="accent1"/>
          </a:lnRef>
          <a:fillRef idx="0">
            <a:schemeClr val="accent1"/>
          </a:fillRef>
          <a:effectRef idx="1">
            <a:schemeClr val="accent1"/>
          </a:effectRef>
          <a:fontRef idx="minor">
            <a:schemeClr val="tx1"/>
          </a:fontRef>
        </p:style>
      </p:cxnSp>
      <p:grpSp>
        <p:nvGrpSpPr>
          <p:cNvPr id="47" name="Group 46">
            <a:extLst>
              <a:ext uri="{FF2B5EF4-FFF2-40B4-BE49-F238E27FC236}">
                <a16:creationId xmlns:a16="http://schemas.microsoft.com/office/drawing/2014/main" id="{2D6D3797-FA0A-7621-0BC1-C8DC8EC134D9}"/>
              </a:ext>
            </a:extLst>
          </p:cNvPr>
          <p:cNvGrpSpPr/>
          <p:nvPr/>
        </p:nvGrpSpPr>
        <p:grpSpPr>
          <a:xfrm>
            <a:off x="6488181" y="1493714"/>
            <a:ext cx="282011" cy="410198"/>
            <a:chOff x="5255665" y="3016666"/>
            <a:chExt cx="282011" cy="410198"/>
          </a:xfrm>
        </p:grpSpPr>
        <p:cxnSp>
          <p:nvCxnSpPr>
            <p:cNvPr id="48" name="Straight Connector 47">
              <a:extLst>
                <a:ext uri="{FF2B5EF4-FFF2-40B4-BE49-F238E27FC236}">
                  <a16:creationId xmlns:a16="http://schemas.microsoft.com/office/drawing/2014/main" id="{7D2F4C76-EF57-21F8-D393-88D4271C7141}"/>
                </a:ext>
              </a:extLst>
            </p:cNvPr>
            <p:cNvCxnSpPr>
              <a:cxnSpLocks/>
            </p:cNvCxnSpPr>
            <p:nvPr/>
          </p:nvCxnSpPr>
          <p:spPr>
            <a:xfrm>
              <a:off x="5390973" y="3016666"/>
              <a:ext cx="0" cy="410198"/>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1C3648B6-4A6C-B9B3-D11A-F361FD3E928D}"/>
                </a:ext>
              </a:extLst>
            </p:cNvPr>
            <p:cNvCxnSpPr/>
            <p:nvPr/>
          </p:nvCxnSpPr>
          <p:spPr>
            <a:xfrm>
              <a:off x="5255665" y="3145837"/>
              <a:ext cx="282011" cy="0"/>
            </a:xfrm>
            <a:prstGeom prst="line">
              <a:avLst/>
            </a:prstGeom>
            <a:ln w="50800"/>
            <a:effectLst/>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BB25199B-4896-2335-3D01-F5C6FC7CDF88}"/>
              </a:ext>
            </a:extLst>
          </p:cNvPr>
          <p:cNvGrpSpPr/>
          <p:nvPr/>
        </p:nvGrpSpPr>
        <p:grpSpPr>
          <a:xfrm>
            <a:off x="6905500" y="1395405"/>
            <a:ext cx="204392" cy="333596"/>
            <a:chOff x="5255665" y="3016666"/>
            <a:chExt cx="282011" cy="410198"/>
          </a:xfrm>
        </p:grpSpPr>
        <p:cxnSp>
          <p:nvCxnSpPr>
            <p:cNvPr id="51" name="Straight Connector 50">
              <a:extLst>
                <a:ext uri="{FF2B5EF4-FFF2-40B4-BE49-F238E27FC236}">
                  <a16:creationId xmlns:a16="http://schemas.microsoft.com/office/drawing/2014/main" id="{5F49EC2F-7A94-2884-45B7-1C51C88CF1B1}"/>
                </a:ext>
              </a:extLst>
            </p:cNvPr>
            <p:cNvCxnSpPr>
              <a:cxnSpLocks/>
            </p:cNvCxnSpPr>
            <p:nvPr/>
          </p:nvCxnSpPr>
          <p:spPr>
            <a:xfrm>
              <a:off x="5390973" y="3016666"/>
              <a:ext cx="0" cy="410198"/>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A2C52E3-02C6-2890-338E-52EE662890FE}"/>
                </a:ext>
              </a:extLst>
            </p:cNvPr>
            <p:cNvCxnSpPr/>
            <p:nvPr/>
          </p:nvCxnSpPr>
          <p:spPr>
            <a:xfrm>
              <a:off x="5255665" y="3145837"/>
              <a:ext cx="282011" cy="0"/>
            </a:xfrm>
            <a:prstGeom prst="line">
              <a:avLst/>
            </a:prstGeom>
            <a:ln w="50800"/>
            <a:effectLst/>
          </p:spPr>
          <p:style>
            <a:lnRef idx="2">
              <a:schemeClr val="accent1"/>
            </a:lnRef>
            <a:fillRef idx="0">
              <a:schemeClr val="accent1"/>
            </a:fillRef>
            <a:effectRef idx="1">
              <a:schemeClr val="accent1"/>
            </a:effectRef>
            <a:fontRef idx="minor">
              <a:schemeClr val="tx1"/>
            </a:fontRef>
          </p:style>
        </p:cxnSp>
      </p:grpSp>
      <p:grpSp>
        <p:nvGrpSpPr>
          <p:cNvPr id="53" name="Group 52">
            <a:extLst>
              <a:ext uri="{FF2B5EF4-FFF2-40B4-BE49-F238E27FC236}">
                <a16:creationId xmlns:a16="http://schemas.microsoft.com/office/drawing/2014/main" id="{933FF2F0-723C-0ECD-AAD0-784E8C9DECEC}"/>
              </a:ext>
            </a:extLst>
          </p:cNvPr>
          <p:cNvGrpSpPr/>
          <p:nvPr/>
        </p:nvGrpSpPr>
        <p:grpSpPr>
          <a:xfrm>
            <a:off x="6207756" y="1310405"/>
            <a:ext cx="204381" cy="333578"/>
            <a:chOff x="5255665" y="3016666"/>
            <a:chExt cx="282011" cy="410198"/>
          </a:xfrm>
        </p:grpSpPr>
        <p:cxnSp>
          <p:nvCxnSpPr>
            <p:cNvPr id="54" name="Straight Connector 53">
              <a:extLst>
                <a:ext uri="{FF2B5EF4-FFF2-40B4-BE49-F238E27FC236}">
                  <a16:creationId xmlns:a16="http://schemas.microsoft.com/office/drawing/2014/main" id="{0CEAE5B0-5B88-F582-F0FB-8336DAFA4833}"/>
                </a:ext>
              </a:extLst>
            </p:cNvPr>
            <p:cNvCxnSpPr>
              <a:cxnSpLocks/>
            </p:cNvCxnSpPr>
            <p:nvPr/>
          </p:nvCxnSpPr>
          <p:spPr>
            <a:xfrm>
              <a:off x="5390973" y="3016666"/>
              <a:ext cx="0" cy="410198"/>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C35A216-E3E5-299C-4EC7-BC093D2891A2}"/>
                </a:ext>
              </a:extLst>
            </p:cNvPr>
            <p:cNvCxnSpPr/>
            <p:nvPr/>
          </p:nvCxnSpPr>
          <p:spPr>
            <a:xfrm>
              <a:off x="5255665" y="3145837"/>
              <a:ext cx="282011" cy="0"/>
            </a:xfrm>
            <a:prstGeom prst="line">
              <a:avLst/>
            </a:prstGeom>
            <a:ln w="50800"/>
            <a:effectLst/>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99F9FAD4-BA09-52EC-16EE-EE379E3BBC24}"/>
              </a:ext>
            </a:extLst>
          </p:cNvPr>
          <p:cNvGrpSpPr/>
          <p:nvPr/>
        </p:nvGrpSpPr>
        <p:grpSpPr>
          <a:xfrm>
            <a:off x="7103125" y="1006587"/>
            <a:ext cx="177396" cy="261595"/>
            <a:chOff x="5255665" y="3016666"/>
            <a:chExt cx="282011" cy="410198"/>
          </a:xfrm>
        </p:grpSpPr>
        <p:cxnSp>
          <p:nvCxnSpPr>
            <p:cNvPr id="57" name="Straight Connector 56">
              <a:extLst>
                <a:ext uri="{FF2B5EF4-FFF2-40B4-BE49-F238E27FC236}">
                  <a16:creationId xmlns:a16="http://schemas.microsoft.com/office/drawing/2014/main" id="{2AD1A64F-EF71-58BE-BA13-33C1798620AC}"/>
                </a:ext>
              </a:extLst>
            </p:cNvPr>
            <p:cNvCxnSpPr>
              <a:cxnSpLocks/>
            </p:cNvCxnSpPr>
            <p:nvPr/>
          </p:nvCxnSpPr>
          <p:spPr>
            <a:xfrm>
              <a:off x="5390973" y="3016666"/>
              <a:ext cx="0" cy="410198"/>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ADFCA82-D47C-FE96-11F8-0B6252B47AA0}"/>
                </a:ext>
              </a:extLst>
            </p:cNvPr>
            <p:cNvCxnSpPr/>
            <p:nvPr/>
          </p:nvCxnSpPr>
          <p:spPr>
            <a:xfrm>
              <a:off x="5255665" y="3145837"/>
              <a:ext cx="282011" cy="0"/>
            </a:xfrm>
            <a:prstGeom prst="line">
              <a:avLst/>
            </a:prstGeom>
            <a:ln w="44450"/>
            <a:effectLst/>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492F1CA1-3E19-ECDB-D8FC-ABA18C94F94B}"/>
              </a:ext>
            </a:extLst>
          </p:cNvPr>
          <p:cNvGrpSpPr/>
          <p:nvPr/>
        </p:nvGrpSpPr>
        <p:grpSpPr>
          <a:xfrm>
            <a:off x="6673576" y="1184386"/>
            <a:ext cx="181508" cy="281606"/>
            <a:chOff x="5255665" y="3016666"/>
            <a:chExt cx="282011" cy="410198"/>
          </a:xfrm>
        </p:grpSpPr>
        <p:cxnSp>
          <p:nvCxnSpPr>
            <p:cNvPr id="60" name="Straight Connector 59">
              <a:extLst>
                <a:ext uri="{FF2B5EF4-FFF2-40B4-BE49-F238E27FC236}">
                  <a16:creationId xmlns:a16="http://schemas.microsoft.com/office/drawing/2014/main" id="{8FEB9C0C-7051-E4C7-D89B-8EB3FB41E45C}"/>
                </a:ext>
              </a:extLst>
            </p:cNvPr>
            <p:cNvCxnSpPr>
              <a:cxnSpLocks/>
            </p:cNvCxnSpPr>
            <p:nvPr/>
          </p:nvCxnSpPr>
          <p:spPr>
            <a:xfrm>
              <a:off x="5390973" y="3016666"/>
              <a:ext cx="0" cy="410198"/>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C114759C-0F87-C6D1-A9B2-3C1862D5B079}"/>
                </a:ext>
              </a:extLst>
            </p:cNvPr>
            <p:cNvCxnSpPr/>
            <p:nvPr/>
          </p:nvCxnSpPr>
          <p:spPr>
            <a:xfrm>
              <a:off x="5255665" y="3145837"/>
              <a:ext cx="282011" cy="0"/>
            </a:xfrm>
            <a:prstGeom prst="line">
              <a:avLst/>
            </a:prstGeom>
            <a:ln w="44450"/>
            <a:effectLst/>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41CF3C9F-E57D-477E-3172-6B7FFC0CD398}"/>
              </a:ext>
            </a:extLst>
          </p:cNvPr>
          <p:cNvGrpSpPr/>
          <p:nvPr/>
        </p:nvGrpSpPr>
        <p:grpSpPr>
          <a:xfrm>
            <a:off x="6869115" y="952206"/>
            <a:ext cx="126894" cy="170111"/>
            <a:chOff x="5255665" y="3016666"/>
            <a:chExt cx="282011" cy="410198"/>
          </a:xfrm>
        </p:grpSpPr>
        <p:cxnSp>
          <p:nvCxnSpPr>
            <p:cNvPr id="63" name="Straight Connector 62">
              <a:extLst>
                <a:ext uri="{FF2B5EF4-FFF2-40B4-BE49-F238E27FC236}">
                  <a16:creationId xmlns:a16="http://schemas.microsoft.com/office/drawing/2014/main" id="{C25105D7-54DB-5671-74B4-717BF1DA604F}"/>
                </a:ext>
              </a:extLst>
            </p:cNvPr>
            <p:cNvCxnSpPr>
              <a:cxnSpLocks/>
            </p:cNvCxnSpPr>
            <p:nvPr/>
          </p:nvCxnSpPr>
          <p:spPr>
            <a:xfrm>
              <a:off x="5390973" y="3016666"/>
              <a:ext cx="0" cy="41019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D4E824CC-C97C-B844-7508-E60FD3C4FD60}"/>
                </a:ext>
              </a:extLst>
            </p:cNvPr>
            <p:cNvCxnSpPr/>
            <p:nvPr/>
          </p:nvCxnSpPr>
          <p:spPr>
            <a:xfrm>
              <a:off x="5255665" y="3145837"/>
              <a:ext cx="282011" cy="0"/>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grpSp>
        <p:nvGrpSpPr>
          <p:cNvPr id="65" name="Group 64">
            <a:extLst>
              <a:ext uri="{FF2B5EF4-FFF2-40B4-BE49-F238E27FC236}">
                <a16:creationId xmlns:a16="http://schemas.microsoft.com/office/drawing/2014/main" id="{2C5084BE-ABCB-B963-6BCA-DCF9422C79B0}"/>
              </a:ext>
            </a:extLst>
          </p:cNvPr>
          <p:cNvGrpSpPr/>
          <p:nvPr/>
        </p:nvGrpSpPr>
        <p:grpSpPr>
          <a:xfrm>
            <a:off x="6407292" y="984660"/>
            <a:ext cx="139583" cy="205834"/>
            <a:chOff x="5255665" y="3016666"/>
            <a:chExt cx="282011" cy="410198"/>
          </a:xfrm>
        </p:grpSpPr>
        <p:cxnSp>
          <p:nvCxnSpPr>
            <p:cNvPr id="66" name="Straight Connector 65">
              <a:extLst>
                <a:ext uri="{FF2B5EF4-FFF2-40B4-BE49-F238E27FC236}">
                  <a16:creationId xmlns:a16="http://schemas.microsoft.com/office/drawing/2014/main" id="{8F2F4129-2C9F-C78B-9068-94920FB71EFC}"/>
                </a:ext>
              </a:extLst>
            </p:cNvPr>
            <p:cNvCxnSpPr>
              <a:cxnSpLocks/>
            </p:cNvCxnSpPr>
            <p:nvPr/>
          </p:nvCxnSpPr>
          <p:spPr>
            <a:xfrm>
              <a:off x="5390973" y="3016666"/>
              <a:ext cx="0" cy="410198"/>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378F23E9-BA31-6AE6-2846-EE0CAAA06879}"/>
                </a:ext>
              </a:extLst>
            </p:cNvPr>
            <p:cNvCxnSpPr/>
            <p:nvPr/>
          </p:nvCxnSpPr>
          <p:spPr>
            <a:xfrm>
              <a:off x="5255665" y="3145837"/>
              <a:ext cx="282011" cy="0"/>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grpSp>
        <p:nvGrpSpPr>
          <p:cNvPr id="68" name="Group 67">
            <a:extLst>
              <a:ext uri="{FF2B5EF4-FFF2-40B4-BE49-F238E27FC236}">
                <a16:creationId xmlns:a16="http://schemas.microsoft.com/office/drawing/2014/main" id="{C729CC6C-B3A4-6706-CE21-E6922C930720}"/>
              </a:ext>
            </a:extLst>
          </p:cNvPr>
          <p:cNvGrpSpPr/>
          <p:nvPr/>
        </p:nvGrpSpPr>
        <p:grpSpPr>
          <a:xfrm>
            <a:off x="6603248" y="717898"/>
            <a:ext cx="120467" cy="170451"/>
            <a:chOff x="5255665" y="3016666"/>
            <a:chExt cx="282011" cy="410198"/>
          </a:xfrm>
        </p:grpSpPr>
        <p:cxnSp>
          <p:nvCxnSpPr>
            <p:cNvPr id="69" name="Straight Connector 68">
              <a:extLst>
                <a:ext uri="{FF2B5EF4-FFF2-40B4-BE49-F238E27FC236}">
                  <a16:creationId xmlns:a16="http://schemas.microsoft.com/office/drawing/2014/main" id="{4ED1789D-62EC-4A42-5C50-A6F21FA4473E}"/>
                </a:ext>
              </a:extLst>
            </p:cNvPr>
            <p:cNvCxnSpPr>
              <a:cxnSpLocks/>
            </p:cNvCxnSpPr>
            <p:nvPr/>
          </p:nvCxnSpPr>
          <p:spPr>
            <a:xfrm>
              <a:off x="5390973" y="3016666"/>
              <a:ext cx="0" cy="410198"/>
            </a:xfrm>
            <a:prstGeom prst="line">
              <a:avLst/>
            </a:prstGeom>
            <a:ln w="25400"/>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247FBE6A-10E8-A1B0-6D82-89D3640F0C8A}"/>
                </a:ext>
              </a:extLst>
            </p:cNvPr>
            <p:cNvCxnSpPr/>
            <p:nvPr/>
          </p:nvCxnSpPr>
          <p:spPr>
            <a:xfrm>
              <a:off x="5255665" y="3145837"/>
              <a:ext cx="282011" cy="0"/>
            </a:xfrm>
            <a:prstGeom prst="line">
              <a:avLst/>
            </a:prstGeom>
            <a:ln w="2540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5329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21C8DC-33BC-5869-E1EC-0E0FDA75267B}"/>
              </a:ext>
            </a:extLst>
          </p:cNvPr>
          <p:cNvSpPr>
            <a:spLocks noGrp="1"/>
          </p:cNvSpPr>
          <p:nvPr>
            <p:ph idx="1"/>
          </p:nvPr>
        </p:nvSpPr>
        <p:spPr/>
        <p:txBody>
          <a:bodyPr/>
          <a:lstStyle/>
          <a:p>
            <a:pPr>
              <a:spcAft>
                <a:spcPts val="900"/>
              </a:spcAft>
            </a:pPr>
            <a:r>
              <a:rPr lang="en-US" sz="3600" dirty="0"/>
              <a:t>God and resurrected saints exist </a:t>
            </a:r>
            <a:br>
              <a:rPr lang="en-US" sz="3600" dirty="0"/>
            </a:br>
            <a:r>
              <a:rPr lang="en-US" dirty="0"/>
              <a:t>(I Thess. 4:17 = Rev. 21:1-2; 21-22)</a:t>
            </a:r>
          </a:p>
          <a:p>
            <a:pPr>
              <a:spcAft>
                <a:spcPts val="900"/>
              </a:spcAft>
            </a:pPr>
            <a:r>
              <a:rPr lang="en-US" sz="3600" dirty="0"/>
              <a:t>No pain / sorrow / death</a:t>
            </a:r>
          </a:p>
          <a:p>
            <a:pPr>
              <a:spcAft>
                <a:spcPts val="900"/>
              </a:spcAft>
            </a:pPr>
            <a:r>
              <a:rPr lang="en-US" sz="3600" dirty="0"/>
              <a:t>No evil</a:t>
            </a:r>
          </a:p>
          <a:p>
            <a:pPr>
              <a:spcAft>
                <a:spcPts val="900"/>
              </a:spcAft>
            </a:pPr>
            <a:r>
              <a:rPr lang="en-US" sz="3600" dirty="0"/>
              <a:t>Beautiful</a:t>
            </a:r>
          </a:p>
        </p:txBody>
      </p:sp>
      <p:sp>
        <p:nvSpPr>
          <p:cNvPr id="3" name="Title 2">
            <a:extLst>
              <a:ext uri="{FF2B5EF4-FFF2-40B4-BE49-F238E27FC236}">
                <a16:creationId xmlns:a16="http://schemas.microsoft.com/office/drawing/2014/main" id="{90EE94D2-F70B-3AE7-ECD8-D7E74C8EE48A}"/>
              </a:ext>
            </a:extLst>
          </p:cNvPr>
          <p:cNvSpPr>
            <a:spLocks noGrp="1"/>
          </p:cNvSpPr>
          <p:nvPr>
            <p:ph type="title"/>
          </p:nvPr>
        </p:nvSpPr>
        <p:spPr/>
        <p:txBody>
          <a:bodyPr/>
          <a:lstStyle/>
          <a:p>
            <a:r>
              <a:rPr lang="en-US" dirty="0"/>
              <a:t>New Heaven / New Earth: Features</a:t>
            </a:r>
          </a:p>
        </p:txBody>
      </p:sp>
    </p:spTree>
    <p:extLst>
      <p:ext uri="{BB962C8B-B14F-4D97-AF65-F5344CB8AC3E}">
        <p14:creationId xmlns:p14="http://schemas.microsoft.com/office/powerpoint/2010/main" val="2212515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21C8DC-33BC-5869-E1EC-0E0FDA75267B}"/>
              </a:ext>
            </a:extLst>
          </p:cNvPr>
          <p:cNvSpPr>
            <a:spLocks noGrp="1"/>
          </p:cNvSpPr>
          <p:nvPr>
            <p:ph idx="1"/>
          </p:nvPr>
        </p:nvSpPr>
        <p:spPr>
          <a:xfrm>
            <a:off x="632129" y="1419288"/>
            <a:ext cx="4230094" cy="3440032"/>
          </a:xfrm>
        </p:spPr>
        <p:txBody>
          <a:bodyPr/>
          <a:lstStyle/>
          <a:p>
            <a:pPr>
              <a:spcAft>
                <a:spcPts val="300"/>
              </a:spcAft>
            </a:pPr>
            <a:r>
              <a:rPr lang="en-US" dirty="0"/>
              <a:t>Pure Spirit</a:t>
            </a:r>
          </a:p>
          <a:p>
            <a:pPr>
              <a:spcAft>
                <a:spcPts val="300"/>
              </a:spcAft>
            </a:pPr>
            <a:r>
              <a:rPr lang="en-US" dirty="0"/>
              <a:t>Stable</a:t>
            </a:r>
          </a:p>
          <a:p>
            <a:pPr>
              <a:spcAft>
                <a:spcPts val="300"/>
              </a:spcAft>
            </a:pPr>
            <a:r>
              <a:rPr lang="en-US" dirty="0"/>
              <a:t>No Temptation</a:t>
            </a:r>
          </a:p>
          <a:p>
            <a:pPr>
              <a:spcAft>
                <a:spcPts val="300"/>
              </a:spcAft>
            </a:pPr>
            <a:r>
              <a:rPr lang="en-US" dirty="0"/>
              <a:t>Complete Knowledge / Wisdom</a:t>
            </a:r>
          </a:p>
        </p:txBody>
      </p:sp>
      <p:sp>
        <p:nvSpPr>
          <p:cNvPr id="3" name="Title 2">
            <a:extLst>
              <a:ext uri="{FF2B5EF4-FFF2-40B4-BE49-F238E27FC236}">
                <a16:creationId xmlns:a16="http://schemas.microsoft.com/office/drawing/2014/main" id="{90EE94D2-F70B-3AE7-ECD8-D7E74C8EE48A}"/>
              </a:ext>
            </a:extLst>
          </p:cNvPr>
          <p:cNvSpPr>
            <a:spLocks noGrp="1"/>
          </p:cNvSpPr>
          <p:nvPr>
            <p:ph type="title"/>
          </p:nvPr>
        </p:nvSpPr>
        <p:spPr/>
        <p:txBody>
          <a:bodyPr/>
          <a:lstStyle/>
          <a:p>
            <a:r>
              <a:rPr lang="en-US" dirty="0"/>
              <a:t>New Heaven / New Earth: Experience</a:t>
            </a:r>
          </a:p>
        </p:txBody>
      </p:sp>
      <p:sp>
        <p:nvSpPr>
          <p:cNvPr id="4" name="Content Placeholder 1">
            <a:extLst>
              <a:ext uri="{FF2B5EF4-FFF2-40B4-BE49-F238E27FC236}">
                <a16:creationId xmlns:a16="http://schemas.microsoft.com/office/drawing/2014/main" id="{079493FC-BBC9-6F5D-A9B7-2290CCAC638B}"/>
              </a:ext>
            </a:extLst>
          </p:cNvPr>
          <p:cNvSpPr txBox="1">
            <a:spLocks/>
          </p:cNvSpPr>
          <p:nvPr/>
        </p:nvSpPr>
        <p:spPr>
          <a:xfrm>
            <a:off x="4496462" y="1419288"/>
            <a:ext cx="4456706" cy="3440032"/>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rgbClr val="FFFFFF"/>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rgbClr val="FFFFFF"/>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rgbClr val="FFFFFF"/>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rgbClr val="FFFFFF"/>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300"/>
              </a:spcAft>
            </a:pPr>
            <a:r>
              <a:rPr lang="en-US" dirty="0"/>
              <a:t>No Time Pressure</a:t>
            </a:r>
          </a:p>
          <a:p>
            <a:pPr>
              <a:spcAft>
                <a:spcPts val="300"/>
              </a:spcAft>
            </a:pPr>
            <a:r>
              <a:rPr lang="en-US" dirty="0"/>
              <a:t>Complete Righteousness</a:t>
            </a:r>
          </a:p>
          <a:p>
            <a:pPr>
              <a:spcAft>
                <a:spcPts val="300"/>
              </a:spcAft>
            </a:pPr>
            <a:r>
              <a:rPr lang="en-US" dirty="0"/>
              <a:t>No Past</a:t>
            </a:r>
          </a:p>
        </p:txBody>
      </p:sp>
    </p:spTree>
    <p:extLst>
      <p:ext uri="{BB962C8B-B14F-4D97-AF65-F5344CB8AC3E}">
        <p14:creationId xmlns:p14="http://schemas.microsoft.com/office/powerpoint/2010/main" val="1893337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BBE99-F9A8-32BA-6D17-DF9775E2EB41}"/>
              </a:ext>
            </a:extLst>
          </p:cNvPr>
          <p:cNvSpPr>
            <a:spLocks noGrp="1"/>
          </p:cNvSpPr>
          <p:nvPr>
            <p:ph idx="1"/>
          </p:nvPr>
        </p:nvSpPr>
        <p:spPr/>
        <p:txBody>
          <a:bodyPr/>
          <a:lstStyle/>
          <a:p>
            <a:pPr marL="697230" indent="-697230">
              <a:buFont typeface="+mj-lt"/>
              <a:buAutoNum type="arabicPeriod"/>
            </a:pPr>
            <a:r>
              <a:rPr lang="en-US" sz="5400" b="1" dirty="0"/>
              <a:t>Experience God</a:t>
            </a:r>
          </a:p>
          <a:p>
            <a:pPr marL="1097280" lvl="1" indent="-697230"/>
            <a:r>
              <a:rPr lang="en-US" sz="4000" dirty="0"/>
              <a:t>John 17:3</a:t>
            </a:r>
          </a:p>
        </p:txBody>
      </p:sp>
      <p:sp>
        <p:nvSpPr>
          <p:cNvPr id="3" name="Title 2">
            <a:extLst>
              <a:ext uri="{FF2B5EF4-FFF2-40B4-BE49-F238E27FC236}">
                <a16:creationId xmlns:a16="http://schemas.microsoft.com/office/drawing/2014/main" id="{CB5659C8-9969-E063-0B36-83829B28CAC8}"/>
              </a:ext>
            </a:extLst>
          </p:cNvPr>
          <p:cNvSpPr>
            <a:spLocks noGrp="1"/>
          </p:cNvSpPr>
          <p:nvPr>
            <p:ph type="title"/>
          </p:nvPr>
        </p:nvSpPr>
        <p:spPr/>
        <p:txBody>
          <a:bodyPr/>
          <a:lstStyle/>
          <a:p>
            <a:r>
              <a:rPr lang="en-US" dirty="0"/>
              <a:t>What Will We Do in Heaven?</a:t>
            </a:r>
          </a:p>
        </p:txBody>
      </p:sp>
    </p:spTree>
    <p:extLst>
      <p:ext uri="{BB962C8B-B14F-4D97-AF65-F5344CB8AC3E}">
        <p14:creationId xmlns:p14="http://schemas.microsoft.com/office/powerpoint/2010/main" val="3935519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BBE99-F9A8-32BA-6D17-DF9775E2EB41}"/>
              </a:ext>
            </a:extLst>
          </p:cNvPr>
          <p:cNvSpPr>
            <a:spLocks noGrp="1"/>
          </p:cNvSpPr>
          <p:nvPr>
            <p:ph idx="1"/>
          </p:nvPr>
        </p:nvSpPr>
        <p:spPr/>
        <p:txBody>
          <a:bodyPr/>
          <a:lstStyle/>
          <a:p>
            <a:pPr marL="422910" indent="-422910">
              <a:buFont typeface="+mj-lt"/>
              <a:buAutoNum type="arabicPeriod"/>
            </a:pPr>
            <a:r>
              <a:rPr lang="en-US" sz="2200" dirty="0"/>
              <a:t>Experience God – John 17:3</a:t>
            </a:r>
          </a:p>
          <a:p>
            <a:pPr marL="880110" indent="-880110">
              <a:buFont typeface="+mj-lt"/>
              <a:buAutoNum type="arabicPeriod"/>
            </a:pPr>
            <a:r>
              <a:rPr lang="en-US" sz="6000" b="1" dirty="0"/>
              <a:t>Judge nations </a:t>
            </a:r>
            <a:br>
              <a:rPr lang="en-US" sz="6000" b="1" dirty="0"/>
            </a:br>
            <a:r>
              <a:rPr lang="en-US" sz="6000" b="1" dirty="0"/>
              <a:t>and angels</a:t>
            </a:r>
          </a:p>
          <a:p>
            <a:pPr marL="1828800" lvl="1" indent="-697230"/>
            <a:r>
              <a:rPr lang="en-US" sz="4000" dirty="0"/>
              <a:t>I Cor. 6:2-3</a:t>
            </a:r>
            <a:endParaRPr lang="en-US" dirty="0"/>
          </a:p>
        </p:txBody>
      </p:sp>
      <p:sp>
        <p:nvSpPr>
          <p:cNvPr id="3" name="Title 2">
            <a:extLst>
              <a:ext uri="{FF2B5EF4-FFF2-40B4-BE49-F238E27FC236}">
                <a16:creationId xmlns:a16="http://schemas.microsoft.com/office/drawing/2014/main" id="{CB5659C8-9969-E063-0B36-83829B28CAC8}"/>
              </a:ext>
            </a:extLst>
          </p:cNvPr>
          <p:cNvSpPr>
            <a:spLocks noGrp="1"/>
          </p:cNvSpPr>
          <p:nvPr>
            <p:ph type="title"/>
          </p:nvPr>
        </p:nvSpPr>
        <p:spPr/>
        <p:txBody>
          <a:bodyPr/>
          <a:lstStyle/>
          <a:p>
            <a:r>
              <a:rPr lang="en-US" dirty="0"/>
              <a:t>What Will We Do in Heaven?</a:t>
            </a:r>
          </a:p>
        </p:txBody>
      </p:sp>
    </p:spTree>
    <p:extLst>
      <p:ext uri="{BB962C8B-B14F-4D97-AF65-F5344CB8AC3E}">
        <p14:creationId xmlns:p14="http://schemas.microsoft.com/office/powerpoint/2010/main" val="102414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F8731-BB5A-3BFA-DD80-440943A3D5AA}"/>
              </a:ext>
            </a:extLst>
          </p:cNvPr>
          <p:cNvSpPr>
            <a:spLocks noGrp="1"/>
          </p:cNvSpPr>
          <p:nvPr>
            <p:ph idx="1"/>
          </p:nvPr>
        </p:nvSpPr>
        <p:spPr/>
        <p:txBody>
          <a:bodyPr/>
          <a:lstStyle/>
          <a:p>
            <a:pPr marL="525780" indent="-525780"/>
            <a:r>
              <a:rPr lang="en-US" sz="5400" b="1" dirty="0"/>
              <a:t>Materialism – </a:t>
            </a:r>
            <a:br>
              <a:rPr lang="en-US" sz="5400" b="1" dirty="0"/>
            </a:br>
            <a:r>
              <a:rPr lang="en-US" sz="5400" b="1" dirty="0"/>
              <a:t>Heaven is </a:t>
            </a:r>
            <a:r>
              <a:rPr lang="en-US" sz="5400" b="1" u="sng" dirty="0"/>
              <a:t>here</a:t>
            </a:r>
          </a:p>
        </p:txBody>
      </p:sp>
      <p:sp>
        <p:nvSpPr>
          <p:cNvPr id="3" name="Title 2">
            <a:extLst>
              <a:ext uri="{FF2B5EF4-FFF2-40B4-BE49-F238E27FC236}">
                <a16:creationId xmlns:a16="http://schemas.microsoft.com/office/drawing/2014/main" id="{683D3B2A-BD9E-7209-8677-D97022CB942D}"/>
              </a:ext>
            </a:extLst>
          </p:cNvPr>
          <p:cNvSpPr>
            <a:spLocks noGrp="1"/>
          </p:cNvSpPr>
          <p:nvPr>
            <p:ph type="title"/>
          </p:nvPr>
        </p:nvSpPr>
        <p:spPr/>
        <p:txBody>
          <a:bodyPr/>
          <a:lstStyle/>
          <a:p>
            <a:r>
              <a:rPr lang="en-US" dirty="0"/>
              <a:t>Non-Christian Concepts</a:t>
            </a:r>
          </a:p>
        </p:txBody>
      </p:sp>
    </p:spTree>
    <p:extLst>
      <p:ext uri="{BB962C8B-B14F-4D97-AF65-F5344CB8AC3E}">
        <p14:creationId xmlns:p14="http://schemas.microsoft.com/office/powerpoint/2010/main" val="1086042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BBE99-F9A8-32BA-6D17-DF9775E2EB41}"/>
              </a:ext>
            </a:extLst>
          </p:cNvPr>
          <p:cNvSpPr>
            <a:spLocks noGrp="1"/>
          </p:cNvSpPr>
          <p:nvPr>
            <p:ph idx="1"/>
          </p:nvPr>
        </p:nvSpPr>
        <p:spPr/>
        <p:txBody>
          <a:bodyPr/>
          <a:lstStyle/>
          <a:p>
            <a:pPr marL="422910" indent="-422910">
              <a:buFont typeface="+mj-lt"/>
              <a:buAutoNum type="arabicPeriod"/>
            </a:pPr>
            <a:r>
              <a:rPr lang="en-US" sz="2000" dirty="0"/>
              <a:t>Experience God – John 17:3</a:t>
            </a:r>
          </a:p>
          <a:p>
            <a:pPr marL="422910" indent="-422910">
              <a:buFont typeface="+mj-lt"/>
              <a:buAutoNum type="arabicPeriod"/>
            </a:pPr>
            <a:r>
              <a:rPr lang="en-US" sz="2000" dirty="0"/>
              <a:t>Judge nations and angels – I Cor. 6:2-3</a:t>
            </a:r>
          </a:p>
          <a:p>
            <a:pPr marL="697230" indent="-697230">
              <a:buFont typeface="+mj-lt"/>
              <a:buAutoNum type="arabicPeriod"/>
            </a:pPr>
            <a:r>
              <a:rPr lang="en-US" sz="4800" b="1" dirty="0"/>
              <a:t>Serve and reign with God</a:t>
            </a:r>
          </a:p>
          <a:p>
            <a:pPr marL="1097280" lvl="1" indent="-697230"/>
            <a:r>
              <a:rPr lang="en-US" sz="4400" dirty="0"/>
              <a:t>II Timothy 2:12</a:t>
            </a:r>
          </a:p>
          <a:p>
            <a:pPr marL="1097280" lvl="1" indent="-697230"/>
            <a:r>
              <a:rPr lang="en-US" sz="4400" dirty="0"/>
              <a:t>Revelation 22:5</a:t>
            </a:r>
          </a:p>
        </p:txBody>
      </p:sp>
      <p:sp>
        <p:nvSpPr>
          <p:cNvPr id="3" name="Title 2">
            <a:extLst>
              <a:ext uri="{FF2B5EF4-FFF2-40B4-BE49-F238E27FC236}">
                <a16:creationId xmlns:a16="http://schemas.microsoft.com/office/drawing/2014/main" id="{CB5659C8-9969-E063-0B36-83829B28CAC8}"/>
              </a:ext>
            </a:extLst>
          </p:cNvPr>
          <p:cNvSpPr>
            <a:spLocks noGrp="1"/>
          </p:cNvSpPr>
          <p:nvPr>
            <p:ph type="title"/>
          </p:nvPr>
        </p:nvSpPr>
        <p:spPr/>
        <p:txBody>
          <a:bodyPr/>
          <a:lstStyle/>
          <a:p>
            <a:r>
              <a:rPr lang="en-US" dirty="0"/>
              <a:t>What Will We Do in Heaven?</a:t>
            </a:r>
          </a:p>
        </p:txBody>
      </p:sp>
    </p:spTree>
    <p:extLst>
      <p:ext uri="{BB962C8B-B14F-4D97-AF65-F5344CB8AC3E}">
        <p14:creationId xmlns:p14="http://schemas.microsoft.com/office/powerpoint/2010/main" val="2896420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BBE99-F9A8-32BA-6D17-DF9775E2EB41}"/>
              </a:ext>
            </a:extLst>
          </p:cNvPr>
          <p:cNvSpPr>
            <a:spLocks noGrp="1"/>
          </p:cNvSpPr>
          <p:nvPr>
            <p:ph idx="1"/>
          </p:nvPr>
        </p:nvSpPr>
        <p:spPr/>
        <p:txBody>
          <a:bodyPr/>
          <a:lstStyle/>
          <a:p>
            <a:pPr marL="422910" indent="-422910">
              <a:buFont typeface="+mj-lt"/>
              <a:buAutoNum type="arabicPeriod"/>
            </a:pPr>
            <a:r>
              <a:rPr lang="en-US" sz="1800" dirty="0"/>
              <a:t>Experience God – John 17:3</a:t>
            </a:r>
          </a:p>
          <a:p>
            <a:pPr marL="422910" indent="-422910">
              <a:buFont typeface="+mj-lt"/>
              <a:buAutoNum type="arabicPeriod"/>
            </a:pPr>
            <a:r>
              <a:rPr lang="en-US" sz="1800" dirty="0"/>
              <a:t>Judge nations and angels – I Cor. 6:2-3</a:t>
            </a:r>
          </a:p>
          <a:p>
            <a:pPr marL="422910" indent="-422910">
              <a:buFont typeface="+mj-lt"/>
              <a:buAutoNum type="arabicPeriod"/>
            </a:pPr>
            <a:r>
              <a:rPr lang="en-US" sz="1800" dirty="0"/>
              <a:t>Serve and reign with God</a:t>
            </a:r>
          </a:p>
          <a:p>
            <a:pPr marL="697230" indent="-697230">
              <a:buFont typeface="+mj-lt"/>
              <a:buAutoNum type="arabicPeriod"/>
            </a:pPr>
            <a:r>
              <a:rPr lang="en-US" sz="4800" b="1" dirty="0"/>
              <a:t>Continually praise God</a:t>
            </a:r>
          </a:p>
        </p:txBody>
      </p:sp>
      <p:sp>
        <p:nvSpPr>
          <p:cNvPr id="3" name="Title 2">
            <a:extLst>
              <a:ext uri="{FF2B5EF4-FFF2-40B4-BE49-F238E27FC236}">
                <a16:creationId xmlns:a16="http://schemas.microsoft.com/office/drawing/2014/main" id="{CB5659C8-9969-E063-0B36-83829B28CAC8}"/>
              </a:ext>
            </a:extLst>
          </p:cNvPr>
          <p:cNvSpPr>
            <a:spLocks noGrp="1"/>
          </p:cNvSpPr>
          <p:nvPr>
            <p:ph type="title"/>
          </p:nvPr>
        </p:nvSpPr>
        <p:spPr/>
        <p:txBody>
          <a:bodyPr/>
          <a:lstStyle/>
          <a:p>
            <a:r>
              <a:rPr lang="en-US" dirty="0"/>
              <a:t>What Will We Do in Heaven?</a:t>
            </a:r>
          </a:p>
        </p:txBody>
      </p:sp>
      <p:sp>
        <p:nvSpPr>
          <p:cNvPr id="5" name="TextBox 4">
            <a:extLst>
              <a:ext uri="{FF2B5EF4-FFF2-40B4-BE49-F238E27FC236}">
                <a16:creationId xmlns:a16="http://schemas.microsoft.com/office/drawing/2014/main" id="{3C65ED6F-90BF-1836-83E5-ED82DE199D31}"/>
              </a:ext>
            </a:extLst>
          </p:cNvPr>
          <p:cNvSpPr txBox="1"/>
          <p:nvPr/>
        </p:nvSpPr>
        <p:spPr>
          <a:xfrm>
            <a:off x="1306004" y="3508739"/>
            <a:ext cx="7380796" cy="1323439"/>
          </a:xfrm>
          <a:prstGeom prst="rect">
            <a:avLst/>
          </a:prstGeom>
          <a:noFill/>
        </p:spPr>
        <p:txBody>
          <a:bodyPr wrap="square">
            <a:spAutoFit/>
          </a:bodyPr>
          <a:lstStyle/>
          <a:p>
            <a:r>
              <a:rPr lang="en-US" sz="2000" dirty="0">
                <a:latin typeface="Lato" panose="020F0502020204030203" pitchFamily="34" charset="0"/>
                <a:ea typeface="Lato" panose="020F0502020204030203" pitchFamily="34" charset="0"/>
                <a:cs typeface="Lato" panose="020F0502020204030203" pitchFamily="34" charset="0"/>
              </a:rPr>
              <a:t>And I heard a voice from heaven, like the sound of many waters and like the sound of loud thunder, and the voice which I heard was like the sound of harpists playing on their harps. </a:t>
            </a:r>
            <a:br>
              <a:rPr lang="en-US" sz="2000" dirty="0">
                <a:latin typeface="Lato" panose="020F0502020204030203" pitchFamily="34" charset="0"/>
                <a:ea typeface="Lato" panose="020F0502020204030203" pitchFamily="34" charset="0"/>
                <a:cs typeface="Lato" panose="020F0502020204030203" pitchFamily="34" charset="0"/>
              </a:rPr>
            </a:br>
            <a:r>
              <a:rPr lang="en-US" sz="2000" dirty="0">
                <a:latin typeface="Lato" panose="020F0502020204030203" pitchFamily="34" charset="0"/>
                <a:ea typeface="Lato" panose="020F0502020204030203" pitchFamily="34" charset="0"/>
                <a:cs typeface="Lato" panose="020F0502020204030203" pitchFamily="34" charset="0"/>
              </a:rPr>
              <a:t>- Revelation 14:2</a:t>
            </a:r>
          </a:p>
        </p:txBody>
      </p:sp>
      <p:cxnSp>
        <p:nvCxnSpPr>
          <p:cNvPr id="7" name="Straight Connector 6">
            <a:extLst>
              <a:ext uri="{FF2B5EF4-FFF2-40B4-BE49-F238E27FC236}">
                <a16:creationId xmlns:a16="http://schemas.microsoft.com/office/drawing/2014/main" id="{5F2BDFA8-9232-42A5-146B-78A0AFAF1CF9}"/>
              </a:ext>
            </a:extLst>
          </p:cNvPr>
          <p:cNvCxnSpPr/>
          <p:nvPr/>
        </p:nvCxnSpPr>
        <p:spPr>
          <a:xfrm>
            <a:off x="985961" y="3442915"/>
            <a:ext cx="0" cy="1455089"/>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026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C54EF-1CF8-C28D-F240-A284CEE0DF5A}"/>
              </a:ext>
            </a:extLst>
          </p:cNvPr>
          <p:cNvSpPr>
            <a:spLocks noGrp="1"/>
          </p:cNvSpPr>
          <p:nvPr>
            <p:ph type="title"/>
          </p:nvPr>
        </p:nvSpPr>
        <p:spPr>
          <a:xfrm>
            <a:off x="1280160" y="0"/>
            <a:ext cx="7474226" cy="5143500"/>
          </a:xfrm>
        </p:spPr>
        <p:txBody>
          <a:bodyPr>
            <a:normAutofit/>
          </a:bodyPr>
          <a:lstStyle/>
          <a:p>
            <a:r>
              <a:rPr lang="en-US" sz="6000" b="0" dirty="0"/>
              <a:t>What heaven</a:t>
            </a:r>
            <a:br>
              <a:rPr lang="en-US" sz="6000" dirty="0"/>
            </a:br>
            <a:r>
              <a:rPr lang="en-US" sz="6000" dirty="0">
                <a:latin typeface="Lato Black" panose="020F0502020204030203" pitchFamily="34" charset="0"/>
                <a:ea typeface="Lato Black" panose="020F0502020204030203" pitchFamily="34" charset="0"/>
                <a:cs typeface="Lato Black" panose="020F0502020204030203" pitchFamily="34" charset="0"/>
              </a:rPr>
              <a:t>are you striving for?</a:t>
            </a:r>
          </a:p>
        </p:txBody>
      </p:sp>
    </p:spTree>
    <p:extLst>
      <p:ext uri="{BB962C8B-B14F-4D97-AF65-F5344CB8AC3E}">
        <p14:creationId xmlns:p14="http://schemas.microsoft.com/office/powerpoint/2010/main" val="3502290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870A8"/>
        </a:solidFill>
        <a:effectLst/>
      </p:bgPr>
    </p:bg>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C22A33E3-B3E2-880F-90D0-B537937BA9ED}"/>
              </a:ext>
            </a:extLst>
          </p:cNvPr>
          <p:cNvSpPr/>
          <p:nvPr/>
        </p:nvSpPr>
        <p:spPr>
          <a:xfrm>
            <a:off x="2461189" y="1341690"/>
            <a:ext cx="4238714" cy="658026"/>
          </a:xfrm>
          <a:prstGeom prst="roundRect">
            <a:avLst/>
          </a:prstGeom>
          <a:solidFill>
            <a:schemeClr val="bg2">
              <a:lumMod val="10000"/>
              <a:alpha val="2635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B022299B-0BD6-0FF7-EA68-B4C1AEF0A259}"/>
              </a:ext>
            </a:extLst>
          </p:cNvPr>
          <p:cNvSpPr>
            <a:spLocks noGrp="1"/>
          </p:cNvSpPr>
          <p:nvPr>
            <p:ph type="body" idx="1"/>
          </p:nvPr>
        </p:nvSpPr>
        <p:spPr>
          <a:xfrm>
            <a:off x="0" y="1507283"/>
            <a:ext cx="9144000" cy="2434612"/>
          </a:xfrm>
        </p:spPr>
        <p:txBody>
          <a:bodyPr/>
          <a:lstStyle/>
          <a:p>
            <a:pPr algn="ctr"/>
            <a:r>
              <a:rPr lang="en-US" sz="6000" b="1" dirty="0"/>
              <a:t>HELL</a:t>
            </a:r>
            <a:r>
              <a:rPr lang="en-US" dirty="0"/>
              <a:t>							 </a:t>
            </a:r>
            <a:r>
              <a:rPr lang="en-US" sz="6000" b="1" dirty="0"/>
              <a:t>HEAVEN</a:t>
            </a:r>
          </a:p>
        </p:txBody>
      </p:sp>
      <p:sp>
        <p:nvSpPr>
          <p:cNvPr id="3" name="Content Placeholder 2">
            <a:extLst>
              <a:ext uri="{FF2B5EF4-FFF2-40B4-BE49-F238E27FC236}">
                <a16:creationId xmlns:a16="http://schemas.microsoft.com/office/drawing/2014/main" id="{6B22FFDF-C8B3-3EC5-67D7-4B6968BD2076}"/>
              </a:ext>
            </a:extLst>
          </p:cNvPr>
          <p:cNvSpPr>
            <a:spLocks noGrp="1"/>
          </p:cNvSpPr>
          <p:nvPr>
            <p:ph sz="quarter" idx="10"/>
          </p:nvPr>
        </p:nvSpPr>
        <p:spPr>
          <a:xfrm>
            <a:off x="0" y="1440654"/>
            <a:ext cx="9144000" cy="460375"/>
          </a:xfrm>
        </p:spPr>
        <p:txBody>
          <a:bodyPr/>
          <a:lstStyle/>
          <a:p>
            <a:pPr algn="ctr"/>
            <a:r>
              <a:rPr lang="en-US" dirty="0">
                <a:latin typeface="Lato Black" panose="020F0502020204030203" pitchFamily="34" charset="0"/>
                <a:ea typeface="Lato Black" panose="020F0502020204030203" pitchFamily="34" charset="0"/>
                <a:cs typeface="Lato Black" panose="020F0502020204030203" pitchFamily="34" charset="0"/>
              </a:rPr>
              <a:t>ONLY TWO OPTIONS</a:t>
            </a:r>
          </a:p>
        </p:txBody>
      </p:sp>
      <p:cxnSp>
        <p:nvCxnSpPr>
          <p:cNvPr id="5" name="Straight Connector 4">
            <a:extLst>
              <a:ext uri="{FF2B5EF4-FFF2-40B4-BE49-F238E27FC236}">
                <a16:creationId xmlns:a16="http://schemas.microsoft.com/office/drawing/2014/main" id="{92C71247-BCF7-8880-8853-091EC9037187}"/>
              </a:ext>
            </a:extLst>
          </p:cNvPr>
          <p:cNvCxnSpPr>
            <a:cxnSpLocks/>
          </p:cNvCxnSpPr>
          <p:nvPr/>
        </p:nvCxnSpPr>
        <p:spPr>
          <a:xfrm>
            <a:off x="2767054" y="2806368"/>
            <a:ext cx="731520"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CE86893-FE0D-A93A-BFE4-2F16A88AAE8B}"/>
              </a:ext>
            </a:extLst>
          </p:cNvPr>
          <p:cNvCxnSpPr>
            <a:cxnSpLocks/>
          </p:cNvCxnSpPr>
          <p:nvPr/>
        </p:nvCxnSpPr>
        <p:spPr>
          <a:xfrm>
            <a:off x="4382494" y="2806368"/>
            <a:ext cx="731520"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9" name="Text Placeholder 1">
            <a:extLst>
              <a:ext uri="{FF2B5EF4-FFF2-40B4-BE49-F238E27FC236}">
                <a16:creationId xmlns:a16="http://schemas.microsoft.com/office/drawing/2014/main" id="{FF261F1F-78AD-FC27-DDD9-16BF76F54A02}"/>
              </a:ext>
            </a:extLst>
          </p:cNvPr>
          <p:cNvSpPr txBox="1">
            <a:spLocks/>
          </p:cNvSpPr>
          <p:nvPr/>
        </p:nvSpPr>
        <p:spPr>
          <a:xfrm>
            <a:off x="3411773" y="2473459"/>
            <a:ext cx="1105231" cy="646893"/>
          </a:xfrm>
          <a:prstGeom prst="rect">
            <a:avLst/>
          </a:prstGeom>
        </p:spPr>
        <p:txBody>
          <a:bodyPr anchor="ctr">
            <a:normAutofit/>
          </a:bodyPr>
          <a:lstStyle>
            <a:lvl1pPr marL="0" indent="0" algn="l" defTabSz="457200" rtl="0" eaLnBrk="1" latinLnBrk="0" hangingPunct="1">
              <a:spcBef>
                <a:spcPct val="20000"/>
              </a:spcBef>
              <a:buFont typeface="Arial"/>
              <a:buNone/>
              <a:defRPr sz="36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 typeface="Arial"/>
              <a:buNone/>
              <a:defRPr sz="1800" kern="1200">
                <a:solidFill>
                  <a:schemeClr val="tx1">
                    <a:tint val="75000"/>
                  </a:schemeClr>
                </a:solidFill>
                <a:latin typeface="Lato Regular"/>
                <a:ea typeface="+mn-ea"/>
                <a:cs typeface="Lato Regular"/>
              </a:defRPr>
            </a:lvl2pPr>
            <a:lvl3pPr marL="914400" indent="0" algn="l" defTabSz="457200" rtl="0" eaLnBrk="1" latinLnBrk="0" hangingPunct="1">
              <a:spcBef>
                <a:spcPct val="20000"/>
              </a:spcBef>
              <a:buFont typeface="Arial"/>
              <a:buNone/>
              <a:defRPr sz="1600" kern="1200">
                <a:solidFill>
                  <a:schemeClr val="tx1">
                    <a:tint val="75000"/>
                  </a:schemeClr>
                </a:solidFill>
                <a:latin typeface="Lato Regular"/>
                <a:ea typeface="+mn-ea"/>
                <a:cs typeface="Lato Regular"/>
              </a:defRPr>
            </a:lvl3pPr>
            <a:lvl4pPr marL="13716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4pPr>
            <a:lvl5pPr marL="1828800" indent="0" algn="l" defTabSz="457200" rtl="0" eaLnBrk="1" latinLnBrk="0" hangingPunct="1">
              <a:spcBef>
                <a:spcPct val="20000"/>
              </a:spcBef>
              <a:buFont typeface="Arial"/>
              <a:buNone/>
              <a:defRPr sz="1400" kern="1200">
                <a:solidFill>
                  <a:schemeClr val="tx1">
                    <a:tint val="75000"/>
                  </a:schemeClr>
                </a:solidFill>
                <a:latin typeface="Lato Regular"/>
                <a:ea typeface="+mn-ea"/>
                <a:cs typeface="Lato Regular"/>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US" sz="2800" b="1" dirty="0"/>
              <a:t>OR</a:t>
            </a:r>
          </a:p>
        </p:txBody>
      </p:sp>
    </p:spTree>
    <p:extLst>
      <p:ext uri="{BB962C8B-B14F-4D97-AF65-F5344CB8AC3E}">
        <p14:creationId xmlns:p14="http://schemas.microsoft.com/office/powerpoint/2010/main" val="36282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F8731-BB5A-3BFA-DD80-440943A3D5AA}"/>
              </a:ext>
            </a:extLst>
          </p:cNvPr>
          <p:cNvSpPr>
            <a:spLocks noGrp="1"/>
          </p:cNvSpPr>
          <p:nvPr>
            <p:ph idx="1"/>
          </p:nvPr>
        </p:nvSpPr>
        <p:spPr/>
        <p:txBody>
          <a:bodyPr/>
          <a:lstStyle/>
          <a:p>
            <a:r>
              <a:rPr lang="en-US" sz="2400" dirty="0"/>
              <a:t>Materialism – Heaven is </a:t>
            </a:r>
            <a:r>
              <a:rPr lang="en-US" sz="2400" u="sng" dirty="0"/>
              <a:t>here</a:t>
            </a:r>
          </a:p>
          <a:p>
            <a:r>
              <a:rPr lang="en-US" sz="4800" b="1" dirty="0"/>
              <a:t>Existentialists – </a:t>
            </a:r>
            <a:br>
              <a:rPr lang="en-US" sz="4800" b="1" dirty="0"/>
            </a:br>
            <a:r>
              <a:rPr lang="en-US" sz="4800" b="1" dirty="0"/>
              <a:t>Heaven is what </a:t>
            </a:r>
            <a:r>
              <a:rPr lang="en-US" sz="4800" b="1" u="sng" dirty="0"/>
              <a:t>you</a:t>
            </a:r>
            <a:r>
              <a:rPr lang="en-US" sz="4800" b="1" dirty="0"/>
              <a:t> make it</a:t>
            </a:r>
          </a:p>
        </p:txBody>
      </p:sp>
      <p:sp>
        <p:nvSpPr>
          <p:cNvPr id="3" name="Title 2">
            <a:extLst>
              <a:ext uri="{FF2B5EF4-FFF2-40B4-BE49-F238E27FC236}">
                <a16:creationId xmlns:a16="http://schemas.microsoft.com/office/drawing/2014/main" id="{683D3B2A-BD9E-7209-8677-D97022CB942D}"/>
              </a:ext>
            </a:extLst>
          </p:cNvPr>
          <p:cNvSpPr>
            <a:spLocks noGrp="1"/>
          </p:cNvSpPr>
          <p:nvPr>
            <p:ph type="title"/>
          </p:nvPr>
        </p:nvSpPr>
        <p:spPr/>
        <p:txBody>
          <a:bodyPr/>
          <a:lstStyle/>
          <a:p>
            <a:r>
              <a:rPr lang="en-US" dirty="0"/>
              <a:t>Non-Christian Concepts</a:t>
            </a:r>
          </a:p>
        </p:txBody>
      </p:sp>
    </p:spTree>
    <p:extLst>
      <p:ext uri="{BB962C8B-B14F-4D97-AF65-F5344CB8AC3E}">
        <p14:creationId xmlns:p14="http://schemas.microsoft.com/office/powerpoint/2010/main" val="332865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F8731-BB5A-3BFA-DD80-440943A3D5AA}"/>
              </a:ext>
            </a:extLst>
          </p:cNvPr>
          <p:cNvSpPr>
            <a:spLocks noGrp="1"/>
          </p:cNvSpPr>
          <p:nvPr>
            <p:ph idx="1"/>
          </p:nvPr>
        </p:nvSpPr>
        <p:spPr/>
        <p:txBody>
          <a:bodyPr/>
          <a:lstStyle/>
          <a:p>
            <a:r>
              <a:rPr lang="en-US" sz="2200" dirty="0"/>
              <a:t>Materialism – Heaven is </a:t>
            </a:r>
            <a:r>
              <a:rPr lang="en-US" sz="2200" u="sng" dirty="0"/>
              <a:t>here</a:t>
            </a:r>
          </a:p>
          <a:p>
            <a:r>
              <a:rPr lang="en-US" sz="2200" dirty="0"/>
              <a:t>Existentialists – Heaven is what </a:t>
            </a:r>
            <a:r>
              <a:rPr lang="en-US" sz="2200" u="sng" dirty="0"/>
              <a:t>you</a:t>
            </a:r>
            <a:r>
              <a:rPr lang="en-US" sz="2200" dirty="0"/>
              <a:t> make it</a:t>
            </a:r>
          </a:p>
          <a:p>
            <a:r>
              <a:rPr lang="en-US" sz="5400" b="1" dirty="0"/>
              <a:t>Far Eastern Religions – Heaven is </a:t>
            </a:r>
            <a:r>
              <a:rPr lang="en-US" sz="5400" b="1" u="sng" dirty="0"/>
              <a:t>harmony</a:t>
            </a:r>
          </a:p>
        </p:txBody>
      </p:sp>
      <p:sp>
        <p:nvSpPr>
          <p:cNvPr id="3" name="Title 2">
            <a:extLst>
              <a:ext uri="{FF2B5EF4-FFF2-40B4-BE49-F238E27FC236}">
                <a16:creationId xmlns:a16="http://schemas.microsoft.com/office/drawing/2014/main" id="{683D3B2A-BD9E-7209-8677-D97022CB942D}"/>
              </a:ext>
            </a:extLst>
          </p:cNvPr>
          <p:cNvSpPr>
            <a:spLocks noGrp="1"/>
          </p:cNvSpPr>
          <p:nvPr>
            <p:ph type="title"/>
          </p:nvPr>
        </p:nvSpPr>
        <p:spPr/>
        <p:txBody>
          <a:bodyPr/>
          <a:lstStyle/>
          <a:p>
            <a:r>
              <a:rPr lang="en-US" dirty="0"/>
              <a:t>Non-Christian Concepts</a:t>
            </a:r>
          </a:p>
        </p:txBody>
      </p:sp>
    </p:spTree>
    <p:extLst>
      <p:ext uri="{BB962C8B-B14F-4D97-AF65-F5344CB8AC3E}">
        <p14:creationId xmlns:p14="http://schemas.microsoft.com/office/powerpoint/2010/main" val="94194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F8731-BB5A-3BFA-DD80-440943A3D5AA}"/>
              </a:ext>
            </a:extLst>
          </p:cNvPr>
          <p:cNvSpPr>
            <a:spLocks noGrp="1"/>
          </p:cNvSpPr>
          <p:nvPr>
            <p:ph idx="1"/>
          </p:nvPr>
        </p:nvSpPr>
        <p:spPr/>
        <p:txBody>
          <a:bodyPr/>
          <a:lstStyle/>
          <a:p>
            <a:r>
              <a:rPr lang="en-US" sz="2200" dirty="0"/>
              <a:t>Materialism – Heaven is </a:t>
            </a:r>
            <a:r>
              <a:rPr lang="en-US" sz="2200" u="sng" dirty="0"/>
              <a:t>here</a:t>
            </a:r>
          </a:p>
          <a:p>
            <a:r>
              <a:rPr lang="en-US" sz="2200" dirty="0"/>
              <a:t>Existentialists – Heaven is what </a:t>
            </a:r>
            <a:r>
              <a:rPr lang="en-US" sz="2200" u="sng" dirty="0"/>
              <a:t>you</a:t>
            </a:r>
            <a:r>
              <a:rPr lang="en-US" sz="2200" dirty="0"/>
              <a:t> make it</a:t>
            </a:r>
          </a:p>
          <a:p>
            <a:r>
              <a:rPr lang="en-US" sz="2200" dirty="0"/>
              <a:t>Far Eastern Religions – Heaven is </a:t>
            </a:r>
            <a:r>
              <a:rPr lang="en-US" sz="2200" u="sng" dirty="0"/>
              <a:t>harmony</a:t>
            </a:r>
          </a:p>
          <a:p>
            <a:r>
              <a:rPr lang="en-US" sz="5400" b="1" dirty="0"/>
              <a:t>Eastern Religions – </a:t>
            </a:r>
            <a:br>
              <a:rPr lang="en-US" sz="5400" b="1" dirty="0"/>
            </a:br>
            <a:r>
              <a:rPr lang="en-US" sz="5400" b="1" dirty="0"/>
              <a:t>Heaven is </a:t>
            </a:r>
            <a:r>
              <a:rPr lang="en-US" sz="5400" b="1" u="sng" dirty="0"/>
              <a:t>oblivion</a:t>
            </a:r>
          </a:p>
        </p:txBody>
      </p:sp>
      <p:sp>
        <p:nvSpPr>
          <p:cNvPr id="3" name="Title 2">
            <a:extLst>
              <a:ext uri="{FF2B5EF4-FFF2-40B4-BE49-F238E27FC236}">
                <a16:creationId xmlns:a16="http://schemas.microsoft.com/office/drawing/2014/main" id="{683D3B2A-BD9E-7209-8677-D97022CB942D}"/>
              </a:ext>
            </a:extLst>
          </p:cNvPr>
          <p:cNvSpPr>
            <a:spLocks noGrp="1"/>
          </p:cNvSpPr>
          <p:nvPr>
            <p:ph type="title"/>
          </p:nvPr>
        </p:nvSpPr>
        <p:spPr/>
        <p:txBody>
          <a:bodyPr/>
          <a:lstStyle/>
          <a:p>
            <a:r>
              <a:rPr lang="en-US" dirty="0"/>
              <a:t>Non-Christian Concepts</a:t>
            </a:r>
          </a:p>
        </p:txBody>
      </p:sp>
    </p:spTree>
    <p:extLst>
      <p:ext uri="{BB962C8B-B14F-4D97-AF65-F5344CB8AC3E}">
        <p14:creationId xmlns:p14="http://schemas.microsoft.com/office/powerpoint/2010/main" val="333548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F8731-BB5A-3BFA-DD80-440943A3D5AA}"/>
              </a:ext>
            </a:extLst>
          </p:cNvPr>
          <p:cNvSpPr>
            <a:spLocks noGrp="1"/>
          </p:cNvSpPr>
          <p:nvPr>
            <p:ph idx="1"/>
          </p:nvPr>
        </p:nvSpPr>
        <p:spPr/>
        <p:txBody>
          <a:bodyPr/>
          <a:lstStyle/>
          <a:p>
            <a:r>
              <a:rPr lang="en-US" sz="2200" dirty="0"/>
              <a:t>Materialism – Heaven is </a:t>
            </a:r>
            <a:r>
              <a:rPr lang="en-US" sz="2200" u="sng" dirty="0"/>
              <a:t>here</a:t>
            </a:r>
          </a:p>
          <a:p>
            <a:r>
              <a:rPr lang="en-US" sz="2200" dirty="0"/>
              <a:t>Existentialists – Heaven is what </a:t>
            </a:r>
            <a:r>
              <a:rPr lang="en-US" sz="2200" u="sng" dirty="0"/>
              <a:t>you</a:t>
            </a:r>
            <a:r>
              <a:rPr lang="en-US" sz="2200" dirty="0"/>
              <a:t> make it</a:t>
            </a:r>
          </a:p>
          <a:p>
            <a:r>
              <a:rPr lang="en-US" sz="2200" dirty="0"/>
              <a:t>Far Eastern Religions – Heaven is </a:t>
            </a:r>
            <a:r>
              <a:rPr lang="en-US" sz="2200" u="sng" dirty="0"/>
              <a:t>harmony</a:t>
            </a:r>
          </a:p>
          <a:p>
            <a:r>
              <a:rPr lang="en-US" sz="2200" dirty="0"/>
              <a:t>Eastern Religions – Heaven is </a:t>
            </a:r>
            <a:r>
              <a:rPr lang="en-US" sz="2200" u="sng" dirty="0"/>
              <a:t>oblivion</a:t>
            </a:r>
          </a:p>
          <a:p>
            <a:r>
              <a:rPr lang="en-US" sz="5400" b="1" dirty="0"/>
              <a:t>Near Eastern Religions – Heaven is </a:t>
            </a:r>
            <a:r>
              <a:rPr lang="en-US" sz="5400" b="1" u="sng" dirty="0"/>
              <a:t>Eden</a:t>
            </a:r>
          </a:p>
        </p:txBody>
      </p:sp>
      <p:sp>
        <p:nvSpPr>
          <p:cNvPr id="3" name="Title 2">
            <a:extLst>
              <a:ext uri="{FF2B5EF4-FFF2-40B4-BE49-F238E27FC236}">
                <a16:creationId xmlns:a16="http://schemas.microsoft.com/office/drawing/2014/main" id="{683D3B2A-BD9E-7209-8677-D97022CB942D}"/>
              </a:ext>
            </a:extLst>
          </p:cNvPr>
          <p:cNvSpPr>
            <a:spLocks noGrp="1"/>
          </p:cNvSpPr>
          <p:nvPr>
            <p:ph type="title"/>
          </p:nvPr>
        </p:nvSpPr>
        <p:spPr/>
        <p:txBody>
          <a:bodyPr/>
          <a:lstStyle/>
          <a:p>
            <a:r>
              <a:rPr lang="en-US" dirty="0"/>
              <a:t>Non-Christian Concepts</a:t>
            </a:r>
          </a:p>
        </p:txBody>
      </p:sp>
    </p:spTree>
    <p:extLst>
      <p:ext uri="{BB962C8B-B14F-4D97-AF65-F5344CB8AC3E}">
        <p14:creationId xmlns:p14="http://schemas.microsoft.com/office/powerpoint/2010/main" val="93974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AF5EB2-F411-ACB6-95E8-ACDD31C1D178}"/>
              </a:ext>
            </a:extLst>
          </p:cNvPr>
          <p:cNvSpPr>
            <a:spLocks noGrp="1"/>
          </p:cNvSpPr>
          <p:nvPr>
            <p:ph idx="1"/>
          </p:nvPr>
        </p:nvSpPr>
        <p:spPr/>
        <p:txBody>
          <a:bodyPr/>
          <a:lstStyle/>
          <a:p>
            <a:pPr marL="697230" indent="-697230">
              <a:buFont typeface="+mj-lt"/>
              <a:buAutoNum type="arabicPeriod"/>
            </a:pPr>
            <a:r>
              <a:rPr lang="en-US" sz="4800" b="1" dirty="0"/>
              <a:t>No concept of eternity</a:t>
            </a:r>
          </a:p>
        </p:txBody>
      </p:sp>
      <p:sp>
        <p:nvSpPr>
          <p:cNvPr id="3" name="Title 2">
            <a:extLst>
              <a:ext uri="{FF2B5EF4-FFF2-40B4-BE49-F238E27FC236}">
                <a16:creationId xmlns:a16="http://schemas.microsoft.com/office/drawing/2014/main" id="{0770FE38-9652-A85A-7F4B-EF72B9270A4B}"/>
              </a:ext>
            </a:extLst>
          </p:cNvPr>
          <p:cNvSpPr>
            <a:spLocks noGrp="1"/>
          </p:cNvSpPr>
          <p:nvPr>
            <p:ph type="title"/>
          </p:nvPr>
        </p:nvSpPr>
        <p:spPr/>
        <p:txBody>
          <a:bodyPr/>
          <a:lstStyle/>
          <a:p>
            <a:r>
              <a:rPr lang="en-US" sz="3200" dirty="0"/>
              <a:t>Limits of Old Testament Understanding</a:t>
            </a:r>
          </a:p>
        </p:txBody>
      </p:sp>
    </p:spTree>
    <p:extLst>
      <p:ext uri="{BB962C8B-B14F-4D97-AF65-F5344CB8AC3E}">
        <p14:creationId xmlns:p14="http://schemas.microsoft.com/office/powerpoint/2010/main" val="84160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AF5EB2-F411-ACB6-95E8-ACDD31C1D178}"/>
              </a:ext>
            </a:extLst>
          </p:cNvPr>
          <p:cNvSpPr>
            <a:spLocks noGrp="1"/>
          </p:cNvSpPr>
          <p:nvPr>
            <p:ph idx="1"/>
          </p:nvPr>
        </p:nvSpPr>
        <p:spPr/>
        <p:txBody>
          <a:bodyPr/>
          <a:lstStyle/>
          <a:p>
            <a:pPr marL="697230" indent="-697230">
              <a:buFont typeface="+mj-lt"/>
              <a:buAutoNum type="arabicPeriod"/>
            </a:pPr>
            <a:r>
              <a:rPr lang="en-US" sz="2200" dirty="0"/>
              <a:t>No concept of eternity</a:t>
            </a:r>
          </a:p>
          <a:p>
            <a:pPr marL="697230" indent="-697230">
              <a:buFont typeface="+mj-lt"/>
              <a:buAutoNum type="arabicPeriod"/>
            </a:pPr>
            <a:r>
              <a:rPr lang="en-US" sz="5400" b="1" dirty="0"/>
              <a:t>Little post-death revelation</a:t>
            </a:r>
          </a:p>
        </p:txBody>
      </p:sp>
      <p:sp>
        <p:nvSpPr>
          <p:cNvPr id="3" name="Title 2">
            <a:extLst>
              <a:ext uri="{FF2B5EF4-FFF2-40B4-BE49-F238E27FC236}">
                <a16:creationId xmlns:a16="http://schemas.microsoft.com/office/drawing/2014/main" id="{0770FE38-9652-A85A-7F4B-EF72B9270A4B}"/>
              </a:ext>
            </a:extLst>
          </p:cNvPr>
          <p:cNvSpPr>
            <a:spLocks noGrp="1"/>
          </p:cNvSpPr>
          <p:nvPr>
            <p:ph type="title"/>
          </p:nvPr>
        </p:nvSpPr>
        <p:spPr/>
        <p:txBody>
          <a:bodyPr/>
          <a:lstStyle/>
          <a:p>
            <a:r>
              <a:rPr lang="en-US" sz="3200" dirty="0"/>
              <a:t>Limits of Old Testament Understanding</a:t>
            </a:r>
          </a:p>
        </p:txBody>
      </p:sp>
    </p:spTree>
    <p:extLst>
      <p:ext uri="{BB962C8B-B14F-4D97-AF65-F5344CB8AC3E}">
        <p14:creationId xmlns:p14="http://schemas.microsoft.com/office/powerpoint/2010/main" val="1773858764"/>
      </p:ext>
    </p:extLst>
  </p:cSld>
  <p:clrMapOvr>
    <a:masterClrMapping/>
  </p:clrMapOvr>
</p:sld>
</file>

<file path=ppt/theme/theme1.xml><?xml version="1.0" encoding="utf-8"?>
<a:theme xmlns:a="http://schemas.openxmlformats.org/drawingml/2006/main" name="Office Them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1063</Words>
  <Application>Microsoft Macintosh PowerPoint</Application>
  <PresentationFormat>On-screen Show (16:9)</PresentationFormat>
  <Paragraphs>117</Paragraphs>
  <Slides>33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D-DIN CONDENSED</vt:lpstr>
      <vt:lpstr>DIN Condensed</vt:lpstr>
      <vt:lpstr>Lato</vt:lpstr>
      <vt:lpstr>Lato Black</vt:lpstr>
      <vt:lpstr>Lato Regular</vt:lpstr>
      <vt:lpstr>Office Theme</vt:lpstr>
      <vt:lpstr>What  Heaven is Like</vt:lpstr>
      <vt:lpstr>PowerPoint Presentation</vt:lpstr>
      <vt:lpstr>Non-Christian Concepts</vt:lpstr>
      <vt:lpstr>Non-Christian Concepts</vt:lpstr>
      <vt:lpstr>Non-Christian Concepts</vt:lpstr>
      <vt:lpstr>Non-Christian Concepts</vt:lpstr>
      <vt:lpstr>Non-Christian Concepts</vt:lpstr>
      <vt:lpstr>Limits of Old Testament Understanding</vt:lpstr>
      <vt:lpstr>Limits of Old Testament Understanding</vt:lpstr>
      <vt:lpstr>Limits of Old Testament Understanding</vt:lpstr>
      <vt:lpstr>PowerPoint Presentation</vt:lpstr>
      <vt:lpstr>Old Testament Concept</vt:lpstr>
      <vt:lpstr>PowerPoint Presentation</vt:lpstr>
      <vt:lpstr>New Testament Concept of Heaven</vt:lpstr>
      <vt:lpstr>New Testament Concept of Heaven</vt:lpstr>
      <vt:lpstr>PowerPoint Presentation</vt:lpstr>
      <vt:lpstr>PowerPoint Presentation</vt:lpstr>
      <vt:lpstr>The dimension where God and the saints will dwell =  The New Heaven and Earth</vt:lpstr>
      <vt:lpstr>Premillennialism</vt:lpstr>
      <vt:lpstr>PowerPoint Presentation</vt:lpstr>
      <vt:lpstr>PowerPoint Presentation</vt:lpstr>
      <vt:lpstr>PowerPoint Presentation</vt:lpstr>
      <vt:lpstr>PowerPoint Presentation</vt:lpstr>
      <vt:lpstr>PowerPoint Presentation</vt:lpstr>
      <vt:lpstr>SIMPLE BIBLICAL TIMELINE</vt:lpstr>
      <vt:lpstr>New Heaven / New Earth: Features</vt:lpstr>
      <vt:lpstr>New Heaven / New Earth: Experience</vt:lpstr>
      <vt:lpstr>What Will We Do in Heaven?</vt:lpstr>
      <vt:lpstr>What Will We Do in Heaven?</vt:lpstr>
      <vt:lpstr>What Will We Do in Heaven?</vt:lpstr>
      <vt:lpstr>What Will We Do in Heaven?</vt:lpstr>
      <vt:lpstr>What heaven are you striving for?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108</cp:revision>
  <dcterms:created xsi:type="dcterms:W3CDTF">2014-03-24T02:15:36Z</dcterms:created>
  <dcterms:modified xsi:type="dcterms:W3CDTF">2023-04-10T14:45:07Z</dcterms:modified>
</cp:coreProperties>
</file>