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3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C3F"/>
    <a:srgbClr val="4B3448"/>
    <a:srgbClr val="904B25"/>
    <a:srgbClr val="C0652E"/>
    <a:srgbClr val="871C17"/>
    <a:srgbClr val="A5241D"/>
    <a:srgbClr val="16313B"/>
    <a:srgbClr val="0C1E25"/>
    <a:srgbClr val="9A3E28"/>
    <a:srgbClr val="5116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8"/>
    <p:restoredTop sz="94136"/>
  </p:normalViewPr>
  <p:slideViewPr>
    <p:cSldViewPr snapToGrid="0" snapToObjects="1">
      <p:cViewPr varScale="1">
        <p:scale>
          <a:sx n="178" d="100"/>
          <a:sy n="178" d="100"/>
        </p:scale>
        <p:origin x="624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7956BFB-72F2-C149-B567-312CA65074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3FAE24-DD58-C349-AFB0-44F2BB9DAA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AACDBE-C70C-5848-B54E-B7EF5E19C0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775A4-25D9-AB46-B3E9-AE6665A365C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C1B7E47-8A17-D744-8FC4-318015769F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C70D9-64D7-9F45-8AAD-0E4E4CEBF8C6}" type="datetimeFigureOut">
              <a:rPr lang="en-US" smtClean="0"/>
              <a:t>5/25/22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14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 userDrawn="1"/>
        </p:nvSpPr>
        <p:spPr>
          <a:xfrm>
            <a:off x="2597737" y="2073932"/>
            <a:ext cx="3924746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600" b="1" i="0" spc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MIKE MAZZALONGO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20699" y="1420092"/>
            <a:ext cx="2781301" cy="3363913"/>
          </a:xfrm>
        </p:spPr>
        <p:txBody>
          <a:bodyPr anchor="b">
            <a:normAutofit/>
          </a:bodyPr>
          <a:lstStyle>
            <a:lvl1pPr marL="0" indent="0" algn="ctr">
              <a:buNone/>
              <a:defRPr sz="19900">
                <a:latin typeface="Lato Black"/>
                <a:cs typeface="Lato Black"/>
              </a:defRPr>
            </a:lvl1pPr>
          </a:lstStyle>
          <a:p>
            <a:pPr lvl="0"/>
            <a:r>
              <a:rPr lang="en-US"/>
              <a:t>9</a:t>
            </a:r>
            <a:endParaRPr lang="en-US" dirty="0"/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986" y="4503641"/>
            <a:ext cx="1825066" cy="259424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3118344" y="1938470"/>
            <a:ext cx="2883533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02000" y="2934636"/>
            <a:ext cx="5176113" cy="1239893"/>
          </a:xfr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buNone/>
              <a:defRPr sz="4000" b="1" spc="0" baseline="0">
                <a:solidFill>
                  <a:schemeClr val="tx1">
                    <a:tint val="75000"/>
                  </a:schemeClr>
                </a:solidFill>
                <a:latin typeface="Lato Black"/>
                <a:cs typeface="Lato Blac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Title of Lesson</a:t>
            </a:r>
            <a:br>
              <a:rPr lang="en-US" dirty="0"/>
            </a:br>
            <a:r>
              <a:rPr lang="en-US" dirty="0"/>
              <a:t>Second Line of Title</a:t>
            </a:r>
          </a:p>
        </p:txBody>
      </p:sp>
    </p:spTree>
    <p:extLst>
      <p:ext uri="{BB962C8B-B14F-4D97-AF65-F5344CB8AC3E}">
        <p14:creationId xmlns:p14="http://schemas.microsoft.com/office/powerpoint/2010/main" val="1444753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o Fea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EEB29-58B0-3C48-AEE1-EF78B3A4435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33463" y="2059260"/>
            <a:ext cx="7262812" cy="24905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 i="0">
                <a:solidFill>
                  <a:schemeClr val="bg2">
                    <a:lumMod val="10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/>
            <a:r>
              <a:rPr lang="en-US" dirty="0"/>
              <a:t>Different looking page to bring attention to something or to wake up the audience.</a:t>
            </a:r>
          </a:p>
        </p:txBody>
      </p:sp>
    </p:spTree>
    <p:extLst>
      <p:ext uri="{BB962C8B-B14F-4D97-AF65-F5344CB8AC3E}">
        <p14:creationId xmlns:p14="http://schemas.microsoft.com/office/powerpoint/2010/main" val="1544185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spc="-15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8488" y="1251437"/>
            <a:ext cx="7913687" cy="3642243"/>
          </a:xfrm>
        </p:spPr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6836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e Ver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13221" y="429598"/>
            <a:ext cx="7473085" cy="3680039"/>
          </a:xfrm>
        </p:spPr>
        <p:txBody>
          <a:bodyPr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latin typeface="Lato Regular"/>
                <a:cs typeface="Lato Regular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For God so loved the world, that He gave His only begotten Son, that whoever believes in Him shall not perish, but have eternal life.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13221" y="4109637"/>
            <a:ext cx="4156042" cy="522988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- John 3:16</a:t>
            </a:r>
          </a:p>
        </p:txBody>
      </p:sp>
    </p:spTree>
    <p:extLst>
      <p:ext uri="{BB962C8B-B14F-4D97-AF65-F5344CB8AC3E}">
        <p14:creationId xmlns:p14="http://schemas.microsoft.com/office/powerpoint/2010/main" val="1649283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ingle Statm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285" y="465439"/>
            <a:ext cx="7913430" cy="4236288"/>
          </a:xfrm>
        </p:spPr>
        <p:txBody>
          <a:bodyPr anchor="ctr">
            <a:normAutofit/>
          </a:bodyPr>
          <a:lstStyle>
            <a:lvl1pPr algn="ctr">
              <a:defRPr sz="40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1764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ome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49600" y="3416300"/>
            <a:ext cx="5575300" cy="1549400"/>
          </a:xfr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buNone/>
              <a:defRPr sz="3600" b="1" spc="0" baseline="0">
                <a:solidFill>
                  <a:schemeClr val="tx1">
                    <a:tint val="75000"/>
                  </a:schemeClr>
                </a:solidFill>
                <a:latin typeface="Lato Black"/>
                <a:cs typeface="Lato Blac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Perfection is the </a:t>
            </a:r>
            <a:br>
              <a:rPr lang="en-US"/>
            </a:br>
            <a:r>
              <a:rPr lang="en-US"/>
              <a:t>Absolute Standard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503109" y="2096950"/>
            <a:ext cx="3939514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600" b="1" i="0" spc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MIKE MAZZALONGO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11349" y="1954061"/>
            <a:ext cx="2638251" cy="3363913"/>
          </a:xfrm>
        </p:spPr>
        <p:txBody>
          <a:bodyPr anchor="b">
            <a:normAutofit/>
          </a:bodyPr>
          <a:lstStyle>
            <a:lvl1pPr marL="0" indent="0" algn="ctr">
              <a:buNone/>
              <a:defRPr sz="19900">
                <a:latin typeface="Lato Black"/>
                <a:cs typeface="Lato Black"/>
              </a:defRPr>
            </a:lvl1pPr>
          </a:lstStyle>
          <a:p>
            <a:pPr lvl="0"/>
            <a:r>
              <a:rPr lang="en-US" dirty="0"/>
              <a:t>9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3031099" y="1965183"/>
            <a:ext cx="2883533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190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e Verse 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13221" y="429598"/>
            <a:ext cx="7473085" cy="3680039"/>
          </a:xfrm>
        </p:spPr>
        <p:txBody>
          <a:bodyPr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latin typeface="Lato Regular"/>
                <a:cs typeface="Lato Regular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For God so loved the world, that He gave His only begotten Son, that whoever believes in Him shall not perish, but have eternal life.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13221" y="4109637"/>
            <a:ext cx="4156042" cy="522988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- John 3:16</a:t>
            </a:r>
          </a:p>
        </p:txBody>
      </p:sp>
    </p:spTree>
    <p:extLst>
      <p:ext uri="{BB962C8B-B14F-4D97-AF65-F5344CB8AC3E}">
        <p14:creationId xmlns:p14="http://schemas.microsoft.com/office/powerpoint/2010/main" val="1364976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Title 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8488" y="1251437"/>
            <a:ext cx="7913687" cy="3642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5858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Statment 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285" y="614391"/>
            <a:ext cx="7913430" cy="3914718"/>
          </a:xfrm>
        </p:spPr>
        <p:txBody>
          <a:bodyPr anchor="ctr">
            <a:normAutofit/>
          </a:bodyPr>
          <a:lstStyle>
            <a:lvl1pPr algn="ctr">
              <a:defRPr sz="40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3576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8230" y="205979"/>
            <a:ext cx="791343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8230" y="1318483"/>
            <a:ext cx="791343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3260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5" r:id="rId3"/>
    <p:sldLayoutId id="2147483667" r:id="rId4"/>
    <p:sldLayoutId id="2147483666" r:id="rId5"/>
    <p:sldLayoutId id="2147483661" r:id="rId6"/>
    <p:sldLayoutId id="2147483660" r:id="rId7"/>
    <p:sldLayoutId id="2147483663" r:id="rId8"/>
    <p:sldLayoutId id="2147483668" r:id="rId9"/>
    <p:sldLayoutId id="2147483669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 spc="-15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03635" y="1420092"/>
            <a:ext cx="2089632" cy="3363913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1663" y="2722273"/>
            <a:ext cx="5633385" cy="1239893"/>
          </a:xfrm>
        </p:spPr>
        <p:txBody>
          <a:bodyPr/>
          <a:lstStyle/>
          <a:p>
            <a:r>
              <a:rPr lang="en-US" sz="4800" dirty="0"/>
              <a:t>Introduction:</a:t>
            </a:r>
            <a:br>
              <a:rPr lang="en-US" sz="4800" dirty="0"/>
            </a:br>
            <a:r>
              <a:rPr lang="en-US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The Golden Thread</a:t>
            </a:r>
            <a:endParaRPr lang="en-US" sz="48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371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4FC311-E3CE-7A15-97EE-E8F53319F0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3220" y="429598"/>
            <a:ext cx="3666877" cy="3680039"/>
          </a:xfrm>
        </p:spPr>
        <p:txBody>
          <a:bodyPr>
            <a:normAutofit/>
          </a:bodyPr>
          <a:lstStyle/>
          <a:p>
            <a:r>
              <a:rPr lang="en-US" sz="2800" dirty="0"/>
              <a:t>For if you believed Moses, you would believe Me, for he wrote about Me. </a:t>
            </a:r>
            <a:br>
              <a:rPr lang="en-US" sz="2800" dirty="0"/>
            </a:br>
            <a:r>
              <a:rPr lang="en-US" sz="2800" dirty="0"/>
              <a:t>But if you do not believe his writings, how will you believe My words?”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5680D-4000-099C-07FB-98E681474A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3221" y="4109637"/>
            <a:ext cx="2984136" cy="522988"/>
          </a:xfrm>
        </p:spPr>
        <p:txBody>
          <a:bodyPr/>
          <a:lstStyle/>
          <a:p>
            <a:r>
              <a:rPr lang="en-US" dirty="0"/>
              <a:t>- John 5:46-47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4ABF1D4-B109-86D0-0C29-0FC11468E820}"/>
              </a:ext>
            </a:extLst>
          </p:cNvPr>
          <p:cNvSpPr txBox="1">
            <a:spLocks/>
          </p:cNvSpPr>
          <p:nvPr/>
        </p:nvSpPr>
        <p:spPr>
          <a:xfrm>
            <a:off x="4809468" y="4109637"/>
            <a:ext cx="2984136" cy="522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1" i="0" kern="1200" baseline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- John 7:19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5465FBCC-311A-7D62-D61A-BB57350B3335}"/>
              </a:ext>
            </a:extLst>
          </p:cNvPr>
          <p:cNvSpPr txBox="1">
            <a:spLocks/>
          </p:cNvSpPr>
          <p:nvPr/>
        </p:nvSpPr>
        <p:spPr>
          <a:xfrm>
            <a:off x="4809468" y="504915"/>
            <a:ext cx="3413506" cy="36800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kern="1200">
                <a:solidFill>
                  <a:schemeClr val="tx1"/>
                </a:solidFill>
                <a:latin typeface="Lato Regular"/>
                <a:ea typeface="Lato" panose="020F0502020204030203" pitchFamily="34" charset="0"/>
                <a:cs typeface="Lato Regular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“Did not Moses give you the Law, and yet none of you carries out the Law? Why do you seek to kill Me?”</a:t>
            </a:r>
          </a:p>
        </p:txBody>
      </p:sp>
    </p:spTree>
    <p:extLst>
      <p:ext uri="{BB962C8B-B14F-4D97-AF65-F5344CB8AC3E}">
        <p14:creationId xmlns:p14="http://schemas.microsoft.com/office/powerpoint/2010/main" val="2116372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236E7-76FC-2B1C-954E-506576188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2688BD-FFE8-B2F9-5CDB-E95DCB919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Moses – 1445-1400 B.C.</a:t>
            </a:r>
          </a:p>
        </p:txBody>
      </p:sp>
    </p:spTree>
    <p:extLst>
      <p:ext uri="{BB962C8B-B14F-4D97-AF65-F5344CB8AC3E}">
        <p14:creationId xmlns:p14="http://schemas.microsoft.com/office/powerpoint/2010/main" val="1352012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D3D0B-3A66-2E02-B786-7D3751131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74" y="453606"/>
            <a:ext cx="7526851" cy="4236288"/>
          </a:xfrm>
        </p:spPr>
        <p:txBody>
          <a:bodyPr/>
          <a:lstStyle/>
          <a:p>
            <a:pPr algn="l"/>
            <a:r>
              <a:rPr lang="en-US" sz="48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EGYPT = </a:t>
            </a:r>
            <a:br>
              <a:rPr lang="en-US" dirty="0"/>
            </a:br>
            <a:r>
              <a:rPr lang="en-US" sz="3600" b="0" dirty="0"/>
              <a:t>Original name of the city of Memphis which referred to the “Mansion of the Spirit of PTAM"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797058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7AB26D-BF24-46FB-250C-C263C8895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DE9B83-972D-5AE2-9A7C-17EE0DC40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553686-B4D6-FE45-D180-16BA84EC0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BE8A86-F5C9-61CE-EC3D-7C08C3296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F2ABA7-4784-4455-CD5C-4F1AAF933A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EFDB47-778B-23CA-BAC1-16A480272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FE306C-0916-CE04-4681-2F9EBF1D7F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4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0CC9DF-2F3D-06D1-5A3A-9701DE490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30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5F1F29-00C5-7936-CC4B-FE1586FF7AAD}"/>
              </a:ext>
            </a:extLst>
          </p:cNvPr>
          <p:cNvSpPr/>
          <p:nvPr/>
        </p:nvSpPr>
        <p:spPr>
          <a:xfrm>
            <a:off x="407504" y="4061876"/>
            <a:ext cx="6828183" cy="775035"/>
          </a:xfrm>
          <a:prstGeom prst="rect">
            <a:avLst/>
          </a:prstGeom>
          <a:solidFill>
            <a:srgbClr val="4B3448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ADE3349-C6B3-0AB9-7E02-5FF8863BB5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316689"/>
              </p:ext>
            </p:extLst>
          </p:nvPr>
        </p:nvGraphicFramePr>
        <p:xfrm>
          <a:off x="582730" y="1254234"/>
          <a:ext cx="6652957" cy="3603775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1308703">
                  <a:extLst>
                    <a:ext uri="{9D8B030D-6E8A-4147-A177-3AD203B41FA5}">
                      <a16:colId xmlns:a16="http://schemas.microsoft.com/office/drawing/2014/main" val="2928867657"/>
                    </a:ext>
                  </a:extLst>
                </a:gridCol>
                <a:gridCol w="1425798">
                  <a:extLst>
                    <a:ext uri="{9D8B030D-6E8A-4147-A177-3AD203B41FA5}">
                      <a16:colId xmlns:a16="http://schemas.microsoft.com/office/drawing/2014/main" val="370880856"/>
                    </a:ext>
                  </a:extLst>
                </a:gridCol>
                <a:gridCol w="1425798">
                  <a:extLst>
                    <a:ext uri="{9D8B030D-6E8A-4147-A177-3AD203B41FA5}">
                      <a16:colId xmlns:a16="http://schemas.microsoft.com/office/drawing/2014/main" val="731944412"/>
                    </a:ext>
                  </a:extLst>
                </a:gridCol>
                <a:gridCol w="2492658">
                  <a:extLst>
                    <a:ext uri="{9D8B030D-6E8A-4147-A177-3AD203B41FA5}">
                      <a16:colId xmlns:a16="http://schemas.microsoft.com/office/drawing/2014/main" val="3384819457"/>
                    </a:ext>
                  </a:extLst>
                </a:gridCol>
              </a:tblGrid>
              <a:tr h="51889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bg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Major Eras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>
                          <a:solidFill>
                            <a:schemeClr val="bg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Dynasties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>
                          <a:solidFill>
                            <a:schemeClr val="bg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Dates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bg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Remarks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9112157"/>
                  </a:ext>
                </a:extLst>
              </a:tr>
              <a:tr h="49421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Predynastic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n/a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Prior to 3000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Egypt not unified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506044"/>
                  </a:ext>
                </a:extLst>
              </a:tr>
              <a:tr h="57148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Archaic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“0” and 1st-2nd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3000-2700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Egypt unified and classical Egyptian culture established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8866229"/>
                  </a:ext>
                </a:extLst>
              </a:tr>
              <a:tr h="57155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Old Kingdom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3rd-8th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2700-2160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Pyramid age; </a:t>
                      </a:r>
                      <a:b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</a:br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Egypt powerful and united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7407012"/>
                  </a:ext>
                </a:extLst>
              </a:tr>
              <a:tr h="57155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First Intermediate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9th-10th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2160-2010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Political chaos; </a:t>
                      </a:r>
                      <a:b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</a:br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Egypt not united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8781691"/>
                  </a:ext>
                </a:extLst>
              </a:tr>
              <a:tr h="8760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Middle Kingdom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11th-12th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2106-1786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A second era of power and unity; overlaps with the </a:t>
                      </a:r>
                      <a:b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</a:br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First Intermediate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8145507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7E4C5756-3EF5-C8C3-B9E1-3CF1888AE676}"/>
              </a:ext>
            </a:extLst>
          </p:cNvPr>
          <p:cNvSpPr/>
          <p:nvPr/>
        </p:nvSpPr>
        <p:spPr>
          <a:xfrm>
            <a:off x="7060461" y="4432851"/>
            <a:ext cx="354132" cy="596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B10646-D6FB-502F-418E-EE6306EFF766}"/>
              </a:ext>
            </a:extLst>
          </p:cNvPr>
          <p:cNvSpPr txBox="1"/>
          <p:nvPr/>
        </p:nvSpPr>
        <p:spPr>
          <a:xfrm>
            <a:off x="7434031" y="4263095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Joseph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E73BEA2-931A-D1E4-8951-E74ACFBB9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30" y="116528"/>
            <a:ext cx="7913430" cy="857250"/>
          </a:xfrm>
        </p:spPr>
        <p:txBody>
          <a:bodyPr/>
          <a:lstStyle/>
          <a:p>
            <a:r>
              <a:rPr lang="en-US" dirty="0"/>
              <a:t>Chronology of Ancient Egypt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8D16CF-64E0-4FC7-105B-C076EF003D3D}"/>
              </a:ext>
            </a:extLst>
          </p:cNvPr>
          <p:cNvSpPr txBox="1"/>
          <p:nvPr/>
        </p:nvSpPr>
        <p:spPr>
          <a:xfrm>
            <a:off x="667803" y="796290"/>
            <a:ext cx="4700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A. Kitchen, Egypt, A History of Chronology, Freedman, ABD Vol. 2</a:t>
            </a:r>
          </a:p>
        </p:txBody>
      </p:sp>
    </p:spTree>
    <p:extLst>
      <p:ext uri="{BB962C8B-B14F-4D97-AF65-F5344CB8AC3E}">
        <p14:creationId xmlns:p14="http://schemas.microsoft.com/office/powerpoint/2010/main" val="1914703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6AC1E2D-D505-9FC0-AC0B-80A78276A7D2}"/>
              </a:ext>
            </a:extLst>
          </p:cNvPr>
          <p:cNvSpPr/>
          <p:nvPr/>
        </p:nvSpPr>
        <p:spPr>
          <a:xfrm>
            <a:off x="383546" y="2193235"/>
            <a:ext cx="7339158" cy="558063"/>
          </a:xfrm>
          <a:prstGeom prst="rect">
            <a:avLst/>
          </a:prstGeom>
          <a:solidFill>
            <a:srgbClr val="4B3448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4B48DD-A79E-293A-5808-41CB5675B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30" y="116528"/>
            <a:ext cx="7913430" cy="857250"/>
          </a:xfrm>
        </p:spPr>
        <p:txBody>
          <a:bodyPr/>
          <a:lstStyle/>
          <a:p>
            <a:r>
              <a:rPr lang="en-US" dirty="0"/>
              <a:t>Chronology of Ancient Egypt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ADE3349-C6B3-0AB9-7E02-5FF8863BB5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282960"/>
              </p:ext>
            </p:extLst>
          </p:nvPr>
        </p:nvGraphicFramePr>
        <p:xfrm>
          <a:off x="582730" y="1254234"/>
          <a:ext cx="7139974" cy="3789198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1404504">
                  <a:extLst>
                    <a:ext uri="{9D8B030D-6E8A-4147-A177-3AD203B41FA5}">
                      <a16:colId xmlns:a16="http://schemas.microsoft.com/office/drawing/2014/main" val="2928867657"/>
                    </a:ext>
                  </a:extLst>
                </a:gridCol>
                <a:gridCol w="1093896">
                  <a:extLst>
                    <a:ext uri="{9D8B030D-6E8A-4147-A177-3AD203B41FA5}">
                      <a16:colId xmlns:a16="http://schemas.microsoft.com/office/drawing/2014/main" val="370880856"/>
                    </a:ext>
                  </a:extLst>
                </a:gridCol>
                <a:gridCol w="1152940">
                  <a:extLst>
                    <a:ext uri="{9D8B030D-6E8A-4147-A177-3AD203B41FA5}">
                      <a16:colId xmlns:a16="http://schemas.microsoft.com/office/drawing/2014/main" val="731944412"/>
                    </a:ext>
                  </a:extLst>
                </a:gridCol>
                <a:gridCol w="3488634">
                  <a:extLst>
                    <a:ext uri="{9D8B030D-6E8A-4147-A177-3AD203B41FA5}">
                      <a16:colId xmlns:a16="http://schemas.microsoft.com/office/drawing/2014/main" val="3384819457"/>
                    </a:ext>
                  </a:extLst>
                </a:gridCol>
              </a:tblGrid>
              <a:tr h="32608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Major Eras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Dynasties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Dates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Remarks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9112157"/>
                  </a:ext>
                </a:extLst>
              </a:tr>
              <a:tr h="55659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Second Intermediate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13th-17th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1786-1550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Weakness and division; this period includes the Hyksos dynasties (15th and 16th)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506044"/>
                  </a:ext>
                </a:extLst>
              </a:tr>
              <a:tr h="66991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New Kingdom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18th-20th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1550-1069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Egypt’s imperial age; the exodus probably took place in the 18th or 19th dynasty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8866229"/>
                  </a:ext>
                </a:extLst>
              </a:tr>
              <a:tr h="54266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Third Intermediate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21st-25th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1069-656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Approximately coincides with Israelite monarchies; Egyptian power waxed and waned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7407012"/>
                  </a:ext>
                </a:extLst>
              </a:tr>
              <a:tr h="46713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Saite-Persian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26th-31st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654-332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Foreign domination of Egypt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8781691"/>
                  </a:ext>
                </a:extLst>
              </a:tr>
              <a:tr h="61622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Ptolemaic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32nd-33rd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332-30 B.C.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Greek domination after Alexander the Great and subsequent rule by Ptolemaic kings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8145507"/>
                  </a:ext>
                </a:extLst>
              </a:tr>
              <a:tr h="61058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Roman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n/a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After 30 B.C.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Decline and end of classical Egyptian culture under Roman domination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5343093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7E4C5756-3EF5-C8C3-B9E1-3CF1888AE676}"/>
              </a:ext>
            </a:extLst>
          </p:cNvPr>
          <p:cNvSpPr/>
          <p:nvPr/>
        </p:nvSpPr>
        <p:spPr>
          <a:xfrm>
            <a:off x="7524359" y="2465696"/>
            <a:ext cx="354132" cy="596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B10646-D6FB-502F-418E-EE6306EFF766}"/>
              </a:ext>
            </a:extLst>
          </p:cNvPr>
          <p:cNvSpPr txBox="1"/>
          <p:nvPr/>
        </p:nvSpPr>
        <p:spPr>
          <a:xfrm>
            <a:off x="7878491" y="228103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Exodus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E733E6-F26D-6C7E-F54B-7EF13A7DD960}"/>
              </a:ext>
            </a:extLst>
          </p:cNvPr>
          <p:cNvSpPr txBox="1"/>
          <p:nvPr/>
        </p:nvSpPr>
        <p:spPr>
          <a:xfrm>
            <a:off x="667803" y="796290"/>
            <a:ext cx="4700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A. Kitchen, Egypt, A History of Chronology, Freedman, ABD Vol. 2</a:t>
            </a:r>
          </a:p>
        </p:txBody>
      </p:sp>
    </p:spTree>
    <p:extLst>
      <p:ext uri="{BB962C8B-B14F-4D97-AF65-F5344CB8AC3E}">
        <p14:creationId xmlns:p14="http://schemas.microsoft.com/office/powerpoint/2010/main" val="161490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55684-5722-1B75-B73B-1579FA062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Exodus – Summary / Purpose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85D01-B5F5-5BD8-DC17-0C66813AA1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8488" y="1411357"/>
            <a:ext cx="7913687" cy="348232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Historical Record – Egypt – Canaan</a:t>
            </a:r>
          </a:p>
        </p:txBody>
      </p:sp>
    </p:spTree>
    <p:extLst>
      <p:ext uri="{BB962C8B-B14F-4D97-AF65-F5344CB8AC3E}">
        <p14:creationId xmlns:p14="http://schemas.microsoft.com/office/powerpoint/2010/main" val="1498680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55684-5722-1B75-B73B-1579FA062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Exodus – Summary / Purpose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85D01-B5F5-5BD8-DC17-0C66813AA1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Historical Record – Egypt – Canaan</a:t>
            </a:r>
          </a:p>
          <a:p>
            <a:r>
              <a:rPr lang="en-US" sz="4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Transformation from </a:t>
            </a:r>
            <a:br>
              <a:rPr lang="en-US" sz="4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4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clan to nation</a:t>
            </a:r>
          </a:p>
        </p:txBody>
      </p:sp>
    </p:spTree>
    <p:extLst>
      <p:ext uri="{BB962C8B-B14F-4D97-AF65-F5344CB8AC3E}">
        <p14:creationId xmlns:p14="http://schemas.microsoft.com/office/powerpoint/2010/main" val="4003524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55684-5722-1B75-B73B-1579FA062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Exodus – Summary / Purpose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85D01-B5F5-5BD8-DC17-0C66813AA1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Historical Record – Egypt – Canaan</a:t>
            </a:r>
          </a:p>
          <a:p>
            <a:r>
              <a:rPr lang="en-US" sz="2400" dirty="0"/>
              <a:t>Transformation from clan to nation</a:t>
            </a:r>
          </a:p>
          <a:p>
            <a:r>
              <a:rPr lang="en-US" sz="4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Jewish religion and practice</a:t>
            </a:r>
          </a:p>
        </p:txBody>
      </p:sp>
    </p:spTree>
    <p:extLst>
      <p:ext uri="{BB962C8B-B14F-4D97-AF65-F5344CB8AC3E}">
        <p14:creationId xmlns:p14="http://schemas.microsoft.com/office/powerpoint/2010/main" val="2638028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053565-9F8F-2CD5-801A-EF342576D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00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55684-5722-1B75-B73B-1579FA062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Exodus – Summary / Purpose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85D01-B5F5-5BD8-DC17-0C66813AA1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Historical Record – Egypt – Canaan</a:t>
            </a:r>
          </a:p>
          <a:p>
            <a:r>
              <a:rPr lang="en-US" sz="2400" dirty="0"/>
              <a:t>Transformation from clan to nation</a:t>
            </a:r>
          </a:p>
          <a:p>
            <a:r>
              <a:rPr lang="en-US" sz="2400" dirty="0"/>
              <a:t>Jewish religion and practice</a:t>
            </a:r>
          </a:p>
          <a:p>
            <a:r>
              <a:rPr lang="en-US" sz="4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How the Jews became the chosen people of God</a:t>
            </a:r>
          </a:p>
        </p:txBody>
      </p:sp>
    </p:spTree>
    <p:extLst>
      <p:ext uri="{BB962C8B-B14F-4D97-AF65-F5344CB8AC3E}">
        <p14:creationId xmlns:p14="http://schemas.microsoft.com/office/powerpoint/2010/main" val="1783418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2EFB1-1961-6B2B-8108-F0C0A9207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Characters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AB287-AE73-EDBD-ED15-90DCCA8B7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8488" y="1441174"/>
            <a:ext cx="7913687" cy="3452506"/>
          </a:xfrm>
        </p:spPr>
        <p:txBody>
          <a:bodyPr>
            <a:normAutofit/>
          </a:bodyPr>
          <a:lstStyle/>
          <a:p>
            <a:pPr marL="514350" indent="-697230">
              <a:buFont typeface="+mj-lt"/>
              <a:buAutoNum type="arabicPeriod"/>
            </a:pPr>
            <a:r>
              <a:rPr lang="en-US" sz="4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The Jewish People</a:t>
            </a:r>
          </a:p>
        </p:txBody>
      </p:sp>
    </p:spTree>
    <p:extLst>
      <p:ext uri="{BB962C8B-B14F-4D97-AF65-F5344CB8AC3E}">
        <p14:creationId xmlns:p14="http://schemas.microsoft.com/office/powerpoint/2010/main" val="1049530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2EFB1-1961-6B2B-8108-F0C0A9207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Characters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AB287-AE73-EDBD-ED15-90DCCA8B7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The Jewish People</a:t>
            </a:r>
          </a:p>
          <a:p>
            <a:pPr marL="514350" indent="-697230">
              <a:spcAft>
                <a:spcPts val="1200"/>
              </a:spcAft>
              <a:buFont typeface="+mj-lt"/>
              <a:buAutoNum type="arabicPeriod"/>
            </a:pPr>
            <a:r>
              <a:rPr lang="en-US" sz="4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God / YHWH</a:t>
            </a:r>
          </a:p>
          <a:p>
            <a:pPr marL="914400" lvl="1" indent="-514350">
              <a:spcAft>
                <a:spcPts val="300"/>
              </a:spcAft>
              <a:buFont typeface="+mj-lt"/>
              <a:buAutoNum type="alphaUcPeriod"/>
            </a:pPr>
            <a:r>
              <a:rPr lang="en-US" sz="3600" dirty="0"/>
              <a:t>The one and universal God</a:t>
            </a:r>
          </a:p>
          <a:p>
            <a:pPr marL="914400" lvl="1" indent="-514350">
              <a:spcAft>
                <a:spcPts val="300"/>
              </a:spcAft>
              <a:buFont typeface="+mj-lt"/>
              <a:buAutoNum type="alphaUcPeriod"/>
            </a:pPr>
            <a:r>
              <a:rPr lang="en-US" sz="3600" dirty="0"/>
              <a:t>God of Wrath</a:t>
            </a:r>
          </a:p>
          <a:p>
            <a:pPr marL="914400" lvl="1" indent="-514350">
              <a:spcAft>
                <a:spcPts val="300"/>
              </a:spcAft>
              <a:buFont typeface="+mj-lt"/>
              <a:buAutoNum type="alphaUcPeriod"/>
            </a:pPr>
            <a:r>
              <a:rPr lang="en-US" sz="3600" dirty="0"/>
              <a:t>God of Mercy</a:t>
            </a:r>
          </a:p>
        </p:txBody>
      </p:sp>
    </p:spTree>
    <p:extLst>
      <p:ext uri="{BB962C8B-B14F-4D97-AF65-F5344CB8AC3E}">
        <p14:creationId xmlns:p14="http://schemas.microsoft.com/office/powerpoint/2010/main" val="2249693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2EFB1-1961-6B2B-8108-F0C0A9207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Characters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AB287-AE73-EDBD-ED15-90DCCA8B7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The Jewish People</a:t>
            </a:r>
          </a:p>
          <a:p>
            <a:pPr marL="514350" indent="-697230">
              <a:spcAft>
                <a:spcPts val="1200"/>
              </a:spcAft>
              <a:buFont typeface="+mj-lt"/>
              <a:buAutoNum type="arabicPeriod"/>
            </a:pPr>
            <a:r>
              <a:rPr lang="en-US" sz="4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God / YHWH</a:t>
            </a:r>
          </a:p>
          <a:p>
            <a:pPr marL="914400" lvl="1" indent="-512064">
              <a:spcAft>
                <a:spcPts val="300"/>
              </a:spcAft>
              <a:buFont typeface="+mj-lt"/>
              <a:buAutoNum type="alphaUcPeriod" startAt="4"/>
            </a:pPr>
            <a:r>
              <a:rPr lang="en-US" sz="3600" dirty="0"/>
              <a:t>The God who is wholly other</a:t>
            </a:r>
          </a:p>
          <a:p>
            <a:pPr marL="914400" lvl="1" indent="-514350">
              <a:spcAft>
                <a:spcPts val="300"/>
              </a:spcAft>
              <a:buFont typeface="+mj-lt"/>
              <a:buAutoNum type="alphaUcPeriod" startAt="4"/>
            </a:pPr>
            <a:r>
              <a:rPr lang="en-US" sz="3600" dirty="0"/>
              <a:t>The God of Israel</a:t>
            </a:r>
          </a:p>
          <a:p>
            <a:pPr marL="914400" lvl="1" indent="-514350">
              <a:spcAft>
                <a:spcPts val="300"/>
              </a:spcAft>
              <a:buFont typeface="+mj-lt"/>
              <a:buAutoNum type="alphaUcPeriod" startAt="4"/>
            </a:pPr>
            <a:r>
              <a:rPr lang="en-US" sz="3600" dirty="0"/>
              <a:t>The God of the Moral Law</a:t>
            </a:r>
          </a:p>
        </p:txBody>
      </p:sp>
    </p:spTree>
    <p:extLst>
      <p:ext uri="{BB962C8B-B14F-4D97-AF65-F5344CB8AC3E}">
        <p14:creationId xmlns:p14="http://schemas.microsoft.com/office/powerpoint/2010/main" val="1357805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2EFB1-1961-6B2B-8108-F0C0A9207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Characters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AB287-AE73-EDBD-ED15-90DCCA8B7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The Jewish People</a:t>
            </a:r>
          </a:p>
          <a:p>
            <a:pPr marL="514350" indent="-512064"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God / YHWH</a:t>
            </a:r>
          </a:p>
          <a:p>
            <a:pPr marL="514350" indent="-697230">
              <a:spcAft>
                <a:spcPts val="1200"/>
              </a:spcAft>
              <a:buFont typeface="+mj-lt"/>
              <a:buAutoNum type="arabicPeriod"/>
            </a:pPr>
            <a:r>
              <a:rPr lang="en-US" sz="56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Moses</a:t>
            </a:r>
          </a:p>
          <a:p>
            <a:pPr marL="971550" lvl="1" indent="-571500">
              <a:spcAft>
                <a:spcPts val="300"/>
              </a:spcAft>
            </a:pPr>
            <a:r>
              <a:rPr lang="en-US" sz="3600" dirty="0"/>
              <a:t>The Man of God</a:t>
            </a:r>
          </a:p>
          <a:p>
            <a:pPr marL="971550" lvl="1" indent="-571500">
              <a:spcAft>
                <a:spcPts val="300"/>
              </a:spcAft>
            </a:pPr>
            <a:r>
              <a:rPr lang="en-US" sz="3600" dirty="0"/>
              <a:t>The Founder of the Nation of Israel</a:t>
            </a:r>
          </a:p>
          <a:p>
            <a:pPr marL="971550" lvl="1" indent="-571500">
              <a:spcAft>
                <a:spcPts val="300"/>
              </a:spcAft>
            </a:pPr>
            <a:r>
              <a:rPr lang="en-US" sz="3600" dirty="0"/>
              <a:t>Role model for those who aspire to spiritual leadership</a:t>
            </a:r>
          </a:p>
        </p:txBody>
      </p:sp>
    </p:spTree>
    <p:extLst>
      <p:ext uri="{BB962C8B-B14F-4D97-AF65-F5344CB8AC3E}">
        <p14:creationId xmlns:p14="http://schemas.microsoft.com/office/powerpoint/2010/main" val="2676595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2EFB1-1961-6B2B-8108-F0C0A9207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Characters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AB287-AE73-EDBD-ED15-90DCCA8B7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8488" y="1251438"/>
            <a:ext cx="7913687" cy="3686084"/>
          </a:xfrm>
        </p:spPr>
        <p:txBody>
          <a:bodyPr>
            <a:normAutofit fontScale="92500" lnSpcReduction="20000"/>
          </a:bodyPr>
          <a:lstStyle/>
          <a:p>
            <a:pPr marL="0" indent="-512064">
              <a:spcAft>
                <a:spcPts val="1200"/>
              </a:spcAft>
              <a:buFont typeface="+mj-lt"/>
              <a:buAutoNum type="arabicPeriod" startAt="4"/>
            </a:pPr>
            <a:r>
              <a:rPr lang="en-US" sz="4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Egypt</a:t>
            </a:r>
          </a:p>
          <a:p>
            <a:pPr marL="971550" lvl="1" indent="-571500">
              <a:spcBef>
                <a:spcPts val="600"/>
              </a:spcBef>
            </a:pPr>
            <a:r>
              <a:rPr lang="en-US" dirty="0"/>
              <a:t>The symbol of worldly power</a:t>
            </a:r>
          </a:p>
          <a:p>
            <a:pPr marL="971550" lvl="1" indent="-571500">
              <a:spcBef>
                <a:spcPts val="600"/>
              </a:spcBef>
            </a:pPr>
            <a:r>
              <a:rPr lang="en-US" dirty="0"/>
              <a:t>Who worship gods of wood and stone</a:t>
            </a:r>
          </a:p>
          <a:p>
            <a:pPr marL="971550" lvl="1" indent="-571500">
              <a:spcBef>
                <a:spcPts val="600"/>
              </a:spcBef>
            </a:pPr>
            <a:r>
              <a:rPr lang="en-US" dirty="0"/>
              <a:t>Concentrate power</a:t>
            </a:r>
          </a:p>
          <a:p>
            <a:pPr marL="971550" lvl="1" indent="-571500">
              <a:spcBef>
                <a:spcPts val="600"/>
              </a:spcBef>
            </a:pPr>
            <a:r>
              <a:rPr lang="en-US" dirty="0"/>
              <a:t>Oppress the righteous</a:t>
            </a:r>
          </a:p>
          <a:p>
            <a:pPr marL="971550" lvl="1" indent="-571500">
              <a:spcBef>
                <a:spcPts val="600"/>
              </a:spcBef>
            </a:pPr>
            <a:r>
              <a:rPr lang="en-US" dirty="0"/>
              <a:t>Fixate on material prosperity</a:t>
            </a:r>
          </a:p>
          <a:p>
            <a:pPr marL="971550" lvl="1" indent="-571500">
              <a:spcBef>
                <a:spcPts val="600"/>
              </a:spcBef>
            </a:pPr>
            <a:r>
              <a:rPr lang="en-US" dirty="0"/>
              <a:t>Oppose the Kingdom of God</a:t>
            </a:r>
          </a:p>
          <a:p>
            <a:pPr marL="971550" lvl="1" indent="-571500">
              <a:spcBef>
                <a:spcPts val="600"/>
              </a:spcBef>
            </a:pPr>
            <a:r>
              <a:rPr lang="en-US" dirty="0"/>
              <a:t>Facilitate apostacy</a:t>
            </a:r>
          </a:p>
        </p:txBody>
      </p:sp>
    </p:spTree>
    <p:extLst>
      <p:ext uri="{BB962C8B-B14F-4D97-AF65-F5344CB8AC3E}">
        <p14:creationId xmlns:p14="http://schemas.microsoft.com/office/powerpoint/2010/main" val="1165185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7713C-4A31-ED63-7A87-B861806E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009" y="465439"/>
            <a:ext cx="7713706" cy="4236288"/>
          </a:xfrm>
        </p:spPr>
        <p:txBody>
          <a:bodyPr/>
          <a:lstStyle/>
          <a:p>
            <a:pPr algn="l"/>
            <a:r>
              <a:rPr lang="en-US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Exodus</a:t>
            </a:r>
            <a:r>
              <a:rPr lang="en-US" dirty="0"/>
              <a:t> </a:t>
            </a:r>
            <a:r>
              <a:rPr lang="en-US" b="0" dirty="0"/>
              <a:t>reveals the features of the King of the heavenly Kingdom.</a:t>
            </a:r>
          </a:p>
        </p:txBody>
      </p:sp>
    </p:spTree>
    <p:extLst>
      <p:ext uri="{BB962C8B-B14F-4D97-AF65-F5344CB8AC3E}">
        <p14:creationId xmlns:p14="http://schemas.microsoft.com/office/powerpoint/2010/main" val="20969340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ACEA44-0736-EDD5-2123-4FBA768C3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708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82D6D-0626-B243-6ED9-BAB2298C6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218" y="453606"/>
            <a:ext cx="7828805" cy="4236288"/>
          </a:xfrm>
        </p:spPr>
        <p:txBody>
          <a:bodyPr>
            <a:normAutofit/>
          </a:bodyPr>
          <a:lstStyle/>
          <a:p>
            <a:pPr algn="l"/>
            <a:r>
              <a:rPr lang="en-US" sz="3600" spc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Exodus</a:t>
            </a:r>
            <a:r>
              <a:rPr lang="en-US" sz="3600" b="0" spc="0" dirty="0"/>
              <a:t> is the story of the formation </a:t>
            </a:r>
            <a:br>
              <a:rPr lang="en-US" sz="3600" b="0" spc="0" dirty="0"/>
            </a:br>
            <a:r>
              <a:rPr lang="en-US" sz="3600" b="0" spc="0" dirty="0"/>
              <a:t>of an early stage of this Kingdom </a:t>
            </a:r>
            <a:br>
              <a:rPr lang="en-US" sz="3600" b="0" spc="0" dirty="0"/>
            </a:br>
            <a:r>
              <a:rPr lang="en-US" sz="3600" b="0" spc="0" dirty="0"/>
              <a:t>(Nation of Israel) and the defeat of one of the first of these earthly kingdoms (Egypt).</a:t>
            </a:r>
          </a:p>
        </p:txBody>
      </p:sp>
    </p:spTree>
    <p:extLst>
      <p:ext uri="{BB962C8B-B14F-4D97-AF65-F5344CB8AC3E}">
        <p14:creationId xmlns:p14="http://schemas.microsoft.com/office/powerpoint/2010/main" val="1848339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D7001-8C45-3720-06C6-32430EC75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285" y="2417939"/>
            <a:ext cx="7913430" cy="1914878"/>
          </a:xfrm>
        </p:spPr>
        <p:txBody>
          <a:bodyPr>
            <a:normAutofit/>
          </a:bodyPr>
          <a:lstStyle/>
          <a:p>
            <a:r>
              <a:rPr lang="en-US" sz="4800" dirty="0"/>
              <a:t>Outline</a:t>
            </a:r>
            <a:br>
              <a:rPr lang="en-US" sz="4800" dirty="0"/>
            </a:br>
            <a:r>
              <a:rPr lang="en-US" sz="4800" b="0" dirty="0"/>
              <a:t>Read Chapters 1-10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F25B7E-E5ED-DEA0-120B-D87E77DA1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124" y="1027289"/>
            <a:ext cx="2613752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94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43E19-F445-1260-ACC3-0BA103AD9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659" y="904411"/>
            <a:ext cx="6217921" cy="3850937"/>
          </a:xfrm>
        </p:spPr>
        <p:txBody>
          <a:bodyPr anchor="t">
            <a:noAutofit/>
          </a:bodyPr>
          <a:lstStyle/>
          <a:p>
            <a:pPr algn="l"/>
            <a:r>
              <a:rPr lang="en-US" sz="2600" spc="0" dirty="0"/>
              <a:t>Exodus is the true beginning of the story of Israel. Genesis is essential to the story, but it is a prologue, describing the lives of individual patriarchs rather than the history of a people.</a:t>
            </a:r>
            <a:br>
              <a:rPr lang="en-US" sz="2600" spc="0" dirty="0"/>
            </a:br>
            <a:r>
              <a:rPr lang="en-US" sz="2600" spc="0" dirty="0"/>
              <a:t>With Exodus we begin the story of the national entity called Israel.</a:t>
            </a:r>
            <a:br>
              <a:rPr lang="en-US" sz="2400" spc="0" dirty="0"/>
            </a:br>
            <a:br>
              <a:rPr lang="en-US" sz="1200" spc="0" dirty="0"/>
            </a:br>
            <a:r>
              <a:rPr lang="en-US" sz="2400" b="0" spc="0" dirty="0"/>
              <a:t>- D.A. Garrett, P. 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755E13-5AB4-39DF-5D97-B3A879F61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16" y="735783"/>
            <a:ext cx="1530338" cy="153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EF78D-F505-D021-1DFB-C86B01071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20E517-4162-3383-0818-E3E1F3A717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3800" dirty="0"/>
              <a:t>How the world came into being</a:t>
            </a:r>
          </a:p>
          <a:p>
            <a:pPr>
              <a:lnSpc>
                <a:spcPct val="130000"/>
              </a:lnSpc>
            </a:pPr>
            <a:r>
              <a:rPr lang="en-US" sz="3800" dirty="0"/>
              <a:t>Details of man’s creation and fall</a:t>
            </a:r>
          </a:p>
          <a:p>
            <a:pPr>
              <a:lnSpc>
                <a:spcPct val="130000"/>
              </a:lnSpc>
            </a:pPr>
            <a:r>
              <a:rPr lang="en-US" sz="3800" dirty="0"/>
              <a:t>Promise to Abraham</a:t>
            </a:r>
          </a:p>
          <a:p>
            <a:pPr>
              <a:lnSpc>
                <a:spcPct val="130000"/>
              </a:lnSpc>
            </a:pPr>
            <a:r>
              <a:rPr lang="en-US" sz="3800" dirty="0"/>
              <a:t>Family of Jacob</a:t>
            </a:r>
          </a:p>
        </p:txBody>
      </p:sp>
    </p:spTree>
    <p:extLst>
      <p:ext uri="{BB962C8B-B14F-4D97-AF65-F5344CB8AC3E}">
        <p14:creationId xmlns:p14="http://schemas.microsoft.com/office/powerpoint/2010/main" val="2304597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DBD35-6C0C-95A3-49FF-B528C09E2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38803"/>
            <a:ext cx="2711923" cy="1013504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CREATION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A7F94E4-EAD4-FEC4-6546-53C8B147220C}"/>
              </a:ext>
            </a:extLst>
          </p:cNvPr>
          <p:cNvSpPr txBox="1">
            <a:spLocks/>
          </p:cNvSpPr>
          <p:nvPr/>
        </p:nvSpPr>
        <p:spPr>
          <a:xfrm>
            <a:off x="6393323" y="2064998"/>
            <a:ext cx="2711923" cy="1013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i="0" kern="1200" spc="-15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24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JOSEPH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176774-B3DE-B4E4-CE86-7E1884000889}"/>
              </a:ext>
            </a:extLst>
          </p:cNvPr>
          <p:cNvCxnSpPr>
            <a:cxnSpLocks/>
          </p:cNvCxnSpPr>
          <p:nvPr/>
        </p:nvCxnSpPr>
        <p:spPr>
          <a:xfrm>
            <a:off x="2401294" y="2545555"/>
            <a:ext cx="4373217" cy="0"/>
          </a:xfrm>
          <a:prstGeom prst="line">
            <a:avLst/>
          </a:prstGeom>
          <a:ln w="762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FF64A54-2E63-D8E5-0428-9AF6C20F4526}"/>
              </a:ext>
            </a:extLst>
          </p:cNvPr>
          <p:cNvSpPr txBox="1"/>
          <p:nvPr/>
        </p:nvSpPr>
        <p:spPr>
          <a:xfrm>
            <a:off x="3471151" y="2691752"/>
            <a:ext cx="1925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2200 YEARS</a:t>
            </a:r>
          </a:p>
        </p:txBody>
      </p:sp>
    </p:spTree>
    <p:extLst>
      <p:ext uri="{BB962C8B-B14F-4D97-AF65-F5344CB8AC3E}">
        <p14:creationId xmlns:p14="http://schemas.microsoft.com/office/powerpoint/2010/main" val="1966103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DBD35-6C0C-95A3-49FF-B528C09E2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85" y="456467"/>
            <a:ext cx="1881051" cy="634728"/>
          </a:xfrm>
          <a:solidFill>
            <a:schemeClr val="bg2">
              <a:lumMod val="10000"/>
              <a:alpha val="92000"/>
            </a:schemeClr>
          </a:solidFill>
        </p:spPr>
        <p:txBody>
          <a:bodyPr>
            <a:normAutofit/>
          </a:bodyPr>
          <a:lstStyle/>
          <a:p>
            <a:r>
              <a:rPr lang="en-US" sz="24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CREATION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A7F94E4-EAD4-FEC4-6546-53C8B147220C}"/>
              </a:ext>
            </a:extLst>
          </p:cNvPr>
          <p:cNvSpPr txBox="1">
            <a:spLocks/>
          </p:cNvSpPr>
          <p:nvPr/>
        </p:nvSpPr>
        <p:spPr>
          <a:xfrm>
            <a:off x="6577177" y="4141699"/>
            <a:ext cx="2138389" cy="657519"/>
          </a:xfrm>
          <a:prstGeom prst="rect">
            <a:avLst/>
          </a:prstGeom>
          <a:solidFill>
            <a:schemeClr val="bg2">
              <a:lumMod val="10000"/>
              <a:alpha val="9195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i="0" kern="1200" spc="-15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24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REVELATION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222A8F-EBC6-98E4-0817-22C792BEB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5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50A8E-62D1-B97D-FE89-17EAF7499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Exodus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03EFA-EABB-DCFB-7F46-43CB5F75C1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sz="3600" dirty="0"/>
              <a:t>Jehovah – “I Am”</a:t>
            </a:r>
          </a:p>
          <a:p>
            <a:pPr>
              <a:lnSpc>
                <a:spcPct val="130000"/>
              </a:lnSpc>
            </a:pPr>
            <a:r>
              <a:rPr lang="en-US" sz="3600" dirty="0"/>
              <a:t>Plagues</a:t>
            </a:r>
          </a:p>
          <a:p>
            <a:pPr>
              <a:lnSpc>
                <a:spcPct val="130000"/>
              </a:lnSpc>
            </a:pPr>
            <a:r>
              <a:rPr lang="en-US" sz="3600" dirty="0"/>
              <a:t>Jewish Religion</a:t>
            </a:r>
          </a:p>
          <a:p>
            <a:pPr>
              <a:lnSpc>
                <a:spcPct val="130000"/>
              </a:lnSpc>
            </a:pPr>
            <a:r>
              <a:rPr lang="en-US" dirty="0"/>
              <a:t>Tabernacle / Priests / Sacrificial System</a:t>
            </a:r>
          </a:p>
        </p:txBody>
      </p:sp>
    </p:spTree>
    <p:extLst>
      <p:ext uri="{BB962C8B-B14F-4D97-AF65-F5344CB8AC3E}">
        <p14:creationId xmlns:p14="http://schemas.microsoft.com/office/powerpoint/2010/main" val="3295461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2D3F7-6880-062A-25DA-40C7BD07F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91" y="783491"/>
            <a:ext cx="7176993" cy="1872244"/>
          </a:xfrm>
        </p:spPr>
        <p:txBody>
          <a:bodyPr>
            <a:normAutofit/>
          </a:bodyPr>
          <a:lstStyle/>
          <a:p>
            <a:r>
              <a:rPr lang="en-US" sz="4400" dirty="0"/>
              <a:t>PENTATEUCH</a:t>
            </a:r>
            <a:br>
              <a:rPr lang="en-US" sz="4400" dirty="0"/>
            </a:br>
            <a:r>
              <a:rPr lang="en-US" sz="4400" dirty="0"/>
              <a:t>  </a:t>
            </a:r>
            <a:r>
              <a:rPr lang="en-US" sz="3600" b="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Penta = Five      </a:t>
            </a:r>
            <a:r>
              <a:rPr lang="en-US" sz="3600" b="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Teuchos</a:t>
            </a:r>
            <a:r>
              <a:rPr lang="en-US" sz="3600" b="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= Scroll</a:t>
            </a:r>
            <a:endParaRPr lang="en-US" sz="4400" b="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318002-BDF8-D35D-B40B-4A6AEF258254}"/>
              </a:ext>
            </a:extLst>
          </p:cNvPr>
          <p:cNvSpPr txBox="1"/>
          <p:nvPr/>
        </p:nvSpPr>
        <p:spPr>
          <a:xfrm rot="5400000">
            <a:off x="3822010" y="1036129"/>
            <a:ext cx="11531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0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{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3D7076-EC83-14C9-10F4-BA1DB0ACAA2C}"/>
              </a:ext>
            </a:extLst>
          </p:cNvPr>
          <p:cNvSpPr txBox="1"/>
          <p:nvPr/>
        </p:nvSpPr>
        <p:spPr>
          <a:xfrm>
            <a:off x="780744" y="3482283"/>
            <a:ext cx="7235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Genesis    Exodus    Leviticus    Numbers    Deuteronomy</a:t>
            </a:r>
          </a:p>
        </p:txBody>
      </p:sp>
    </p:spTree>
    <p:extLst>
      <p:ext uri="{BB962C8B-B14F-4D97-AF65-F5344CB8AC3E}">
        <p14:creationId xmlns:p14="http://schemas.microsoft.com/office/powerpoint/2010/main" val="2130048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220C5-8265-7D0C-6F2A-99C8E500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62944-22FB-9752-9117-B888F63DB7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38901" y="1431236"/>
            <a:ext cx="6890109" cy="34147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Familiar with events</a:t>
            </a:r>
          </a:p>
          <a:p>
            <a:pPr>
              <a:lnSpc>
                <a:spcPct val="150000"/>
              </a:lnSpc>
            </a:pPr>
            <a:r>
              <a:rPr lang="en-US" dirty="0"/>
              <a:t>Access to particular information</a:t>
            </a:r>
          </a:p>
          <a:p>
            <a:pPr>
              <a:lnSpc>
                <a:spcPct val="150000"/>
              </a:lnSpc>
            </a:pPr>
            <a:r>
              <a:rPr lang="en-US" dirty="0"/>
              <a:t>Witness to miracles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F03C080-7612-B6E3-0A2C-7BC2B2539009}"/>
              </a:ext>
            </a:extLst>
          </p:cNvPr>
          <p:cNvSpPr txBox="1">
            <a:spLocks/>
          </p:cNvSpPr>
          <p:nvPr/>
        </p:nvSpPr>
        <p:spPr>
          <a:xfrm>
            <a:off x="1448464" y="938254"/>
            <a:ext cx="690437" cy="2722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3800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{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DB6FE2-EDD6-8568-2581-495BC9F307B0}"/>
              </a:ext>
            </a:extLst>
          </p:cNvPr>
          <p:cNvSpPr txBox="1"/>
          <p:nvPr/>
        </p:nvSpPr>
        <p:spPr>
          <a:xfrm rot="16200000">
            <a:off x="38143" y="2328596"/>
            <a:ext cx="2218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MOSES</a:t>
            </a:r>
          </a:p>
        </p:txBody>
      </p:sp>
    </p:spTree>
    <p:extLst>
      <p:ext uri="{BB962C8B-B14F-4D97-AF65-F5344CB8AC3E}">
        <p14:creationId xmlns:p14="http://schemas.microsoft.com/office/powerpoint/2010/main" val="1889252059"/>
      </p:ext>
    </p:extLst>
  </p:cSld>
  <p:clrMapOvr>
    <a:masterClrMapping/>
  </p:clrMapOvr>
</p:sld>
</file>

<file path=ppt/theme/theme1.xml><?xml version="1.0" encoding="utf-8"?>
<a:theme xmlns:a="http://schemas.openxmlformats.org/drawingml/2006/main" name="With Title">
  <a:themeElements>
    <a:clrScheme name="All White">
      <a:dk1>
        <a:srgbClr val="FFFFFF"/>
      </a:dk1>
      <a:lt1>
        <a:srgbClr val="FFFFFF"/>
      </a:lt1>
      <a:dk2>
        <a:srgbClr val="FFFFFF"/>
      </a:dk2>
      <a:lt2>
        <a:srgbClr val="F8F8F8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76200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2173</TotalTime>
  <Words>694</Words>
  <Application>Microsoft Macintosh PowerPoint</Application>
  <PresentationFormat>On-screen Show (16:9)</PresentationFormat>
  <Paragraphs>139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Lato</vt:lpstr>
      <vt:lpstr>Lato Black</vt:lpstr>
      <vt:lpstr>Lato Medium</vt:lpstr>
      <vt:lpstr>Lato Regular</vt:lpstr>
      <vt:lpstr>Lato Semibold</vt:lpstr>
      <vt:lpstr>Lato Thin</vt:lpstr>
      <vt:lpstr>With Title</vt:lpstr>
      <vt:lpstr>PowerPoint Presentation</vt:lpstr>
      <vt:lpstr>PowerPoint Presentation</vt:lpstr>
      <vt:lpstr>Exodus is the true beginning of the story of Israel. Genesis is essential to the story, but it is a prologue, describing the lives of individual patriarchs rather than the history of a people. With Exodus we begin the story of the national entity called Israel.  - D.A. Garrett, P. 15</vt:lpstr>
      <vt:lpstr>Genesis</vt:lpstr>
      <vt:lpstr>CREATION </vt:lpstr>
      <vt:lpstr>CREATION </vt:lpstr>
      <vt:lpstr>Exodus </vt:lpstr>
      <vt:lpstr>PENTATEUCH   Penta = Five      Teuchos = Scroll</vt:lpstr>
      <vt:lpstr>Author</vt:lpstr>
      <vt:lpstr>PowerPoint Presentation</vt:lpstr>
      <vt:lpstr>Date</vt:lpstr>
      <vt:lpstr>EGYPT =  Original name of the city of Memphis which referred to the “Mansion of the Spirit of PTAM"</vt:lpstr>
      <vt:lpstr>PowerPoint Presentation</vt:lpstr>
      <vt:lpstr>PowerPoint Presentation</vt:lpstr>
      <vt:lpstr>Chronology of Ancient Egypt</vt:lpstr>
      <vt:lpstr>Chronology of Ancient Egypt</vt:lpstr>
      <vt:lpstr>Exodus – Summary / Purpose</vt:lpstr>
      <vt:lpstr>Exodus – Summary / Purpose</vt:lpstr>
      <vt:lpstr>Exodus – Summary / Purpose</vt:lpstr>
      <vt:lpstr>Exodus – Summary / Purpose</vt:lpstr>
      <vt:lpstr>Main Characters</vt:lpstr>
      <vt:lpstr>Main Characters</vt:lpstr>
      <vt:lpstr>Main Characters</vt:lpstr>
      <vt:lpstr>Main Characters</vt:lpstr>
      <vt:lpstr>Main Characters</vt:lpstr>
      <vt:lpstr>Exodus reveals the features of the King of the heavenly Kingdom.</vt:lpstr>
      <vt:lpstr>PowerPoint Presentation</vt:lpstr>
      <vt:lpstr>Exodus is the story of the formation  of an early stage of this Kingdom  (Nation of Israel) and the defeat of one of the first of these earthly kingdoms (Egypt).</vt:lpstr>
      <vt:lpstr>Outline Read Chapters 1-10</vt:lpstr>
    </vt:vector>
  </TitlesOfParts>
  <Manager/>
  <Company>BibleTalk.tv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Exodus for Beginners - #1</dc:title>
  <dc:subject/>
  <dc:creator>Mike Mazzalongo</dc:creator>
  <cp:keywords/>
  <dc:description/>
  <cp:lastModifiedBy>Hal Gatewood</cp:lastModifiedBy>
  <cp:revision>242</cp:revision>
  <dcterms:created xsi:type="dcterms:W3CDTF">2014-04-30T18:34:38Z</dcterms:created>
  <dcterms:modified xsi:type="dcterms:W3CDTF">2022-05-26T00:26:47Z</dcterms:modified>
  <cp:category/>
</cp:coreProperties>
</file>