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3"/>
    <a:srgbClr val="FFEEB5"/>
    <a:srgbClr val="0E5B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p:restoredTop sz="94694"/>
  </p:normalViewPr>
  <p:slideViewPr>
    <p:cSldViewPr snapToGrid="0" snapToObjects="1">
      <p:cViewPr varScale="1">
        <p:scale>
          <a:sx n="161" d="100"/>
          <a:sy n="161" d="100"/>
        </p:scale>
        <p:origin x="896" y="20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07380" y="4323673"/>
            <a:ext cx="2727029" cy="400110"/>
          </a:xfrm>
          <a:prstGeom prst="rect">
            <a:avLst/>
          </a:prstGeom>
          <a:noFill/>
        </p:spPr>
        <p:txBody>
          <a:bodyPr wrap="none" rtlCol="0">
            <a:spAutoFit/>
          </a:bodyPr>
          <a:lstStyle/>
          <a:p>
            <a:r>
              <a:rPr lang="en-US" sz="2000" b="1" i="0">
                <a:latin typeface="Lato" charset="0"/>
                <a:ea typeface="Lato" charset="0"/>
                <a:cs typeface="Lato" charset="0"/>
              </a:rPr>
              <a:t>MIKE MAZZALONGO</a:t>
            </a:r>
            <a:endParaRPr lang="en-US" sz="2000" b="1" i="0" dirty="0">
              <a:latin typeface="Lato" charset="0"/>
              <a:ea typeface="Lato" charset="0"/>
              <a:cs typeface="Lato" charset="0"/>
            </a:endParaRPr>
          </a:p>
        </p:txBody>
      </p:sp>
      <p:sp>
        <p:nvSpPr>
          <p:cNvPr id="7" name="Title 1"/>
          <p:cNvSpPr>
            <a:spLocks noGrp="1"/>
          </p:cNvSpPr>
          <p:nvPr>
            <p:ph type="ctrTitle"/>
          </p:nvPr>
        </p:nvSpPr>
        <p:spPr>
          <a:xfrm>
            <a:off x="507380" y="1644562"/>
            <a:ext cx="7716644" cy="2604769"/>
          </a:xfrm>
          <a:prstGeom prst="rect">
            <a:avLst/>
          </a:prstGeom>
        </p:spPr>
        <p:txBody>
          <a:bodyPr anchor="b">
            <a:noAutofit/>
          </a:bodyPr>
          <a:lstStyle>
            <a:lvl1pPr>
              <a:lnSpc>
                <a:spcPct val="80000"/>
              </a:lnSpc>
              <a:defRPr sz="9000"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479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2718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518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0494"/>
            <a:ext cx="8229600" cy="2669426"/>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13580"/>
            <a:ext cx="8229600" cy="1339009"/>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82420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tem and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89888"/>
            <a:ext cx="8229600" cy="891839"/>
          </a:xfrm>
          <a:prstGeom prst="rect">
            <a:avLst/>
          </a:prstGeom>
        </p:spPr>
        <p:txBody>
          <a:bodyPr/>
          <a:lstStyle>
            <a:lvl1pPr marL="514350" indent="-514350">
              <a:buFont typeface="+mj-lt"/>
              <a:buAutoNum type="arabicPeriod"/>
              <a:defRPr sz="3600" b="1"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Item Title</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B054B5E4-ADCD-E14E-BDDF-E98F1B085647}"/>
              </a:ext>
            </a:extLst>
          </p:cNvPr>
          <p:cNvCxnSpPr/>
          <p:nvPr userDrawn="1"/>
        </p:nvCxnSpPr>
        <p:spPr>
          <a:xfrm>
            <a:off x="717847" y="2307364"/>
            <a:ext cx="0" cy="2435552"/>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D42CF86-65DB-CD4F-AE44-F88D20EE0347}"/>
              </a:ext>
            </a:extLst>
          </p:cNvPr>
          <p:cNvSpPr>
            <a:spLocks noGrp="1"/>
          </p:cNvSpPr>
          <p:nvPr>
            <p:ph idx="10"/>
          </p:nvPr>
        </p:nvSpPr>
        <p:spPr>
          <a:xfrm>
            <a:off x="1128044" y="2307364"/>
            <a:ext cx="7558751" cy="2435552"/>
          </a:xfrm>
          <a:prstGeom prst="rect">
            <a:avLst/>
          </a:prstGeom>
        </p:spPr>
        <p:txBody>
          <a:bodyPr/>
          <a:lstStyle>
            <a:lvl1pPr marL="0" indent="0">
              <a:buFont typeface="+mj-lt"/>
              <a:buNone/>
              <a:defRPr sz="2400" b="0"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endParaRPr lang="en-US" dirty="0"/>
          </a:p>
        </p:txBody>
      </p:sp>
    </p:spTree>
    <p:extLst>
      <p:ext uri="{BB962C8B-B14F-4D97-AF65-F5344CB8AC3E}">
        <p14:creationId xmlns:p14="http://schemas.microsoft.com/office/powerpoint/2010/main" val="15738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0160" y="0"/>
            <a:ext cx="7205472" cy="5143500"/>
          </a:xfrm>
          <a:prstGeom prst="rect">
            <a:avLst/>
          </a:prstGeom>
        </p:spPr>
        <p:txBody>
          <a:bodyPr anchor="ctr">
            <a:normAutofit/>
          </a:bodyPr>
          <a:lstStyle>
            <a:lvl1pPr algn="l">
              <a:defRPr sz="5400" b="1" i="0">
                <a:latin typeface="Lato" panose="020F0502020204030203" pitchFamily="34" charset="0"/>
                <a:ea typeface="Lato" panose="020F0502020204030203" pitchFamily="34" charset="0"/>
                <a:cs typeface="Lato" panose="020F0502020204030203" pitchFamily="34" charset="0"/>
              </a:defRPr>
            </a:lvl1pPr>
          </a:lstStyle>
          <a:p>
            <a:r>
              <a:rPr lang="en-US" dirty="0"/>
              <a:t>This is a single statement slide</a:t>
            </a:r>
          </a:p>
        </p:txBody>
      </p:sp>
    </p:spTree>
    <p:extLst>
      <p:ext uri="{BB962C8B-B14F-4D97-AF65-F5344CB8AC3E}">
        <p14:creationId xmlns:p14="http://schemas.microsoft.com/office/powerpoint/2010/main" val="3378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65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8123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7" r:id="rId4"/>
    <p:sldLayoutId id="2147483656" r:id="rId5"/>
    <p:sldLayoutId id="2147483654" r:id="rId6"/>
    <p:sldLayoutId id="2147483655" r:id="rId7"/>
  </p:sldLayoutIdLst>
  <p:txStyles>
    <p:titleStyle>
      <a:lvl1pPr algn="l" defTabSz="457200" rtl="0" eaLnBrk="1" latinLnBrk="0" hangingPunct="1">
        <a:spcBef>
          <a:spcPct val="0"/>
        </a:spcBef>
        <a:buNone/>
        <a:defRPr sz="360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Giving our Best to God</a:t>
            </a:r>
            <a:endParaRPr lang="en-US" sz="9000" b="0" dirty="0"/>
          </a:p>
        </p:txBody>
      </p:sp>
    </p:spTree>
    <p:extLst>
      <p:ext uri="{BB962C8B-B14F-4D97-AF65-F5344CB8AC3E}">
        <p14:creationId xmlns:p14="http://schemas.microsoft.com/office/powerpoint/2010/main" val="75232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2A31D-C388-1144-BFF4-8518FCA10061}"/>
              </a:ext>
            </a:extLst>
          </p:cNvPr>
          <p:cNvSpPr>
            <a:spLocks noGrp="1"/>
          </p:cNvSpPr>
          <p:nvPr>
            <p:ph type="body" idx="1"/>
          </p:nvPr>
        </p:nvSpPr>
        <p:spPr>
          <a:xfrm>
            <a:off x="685800" y="347619"/>
            <a:ext cx="7929282" cy="3693156"/>
          </a:xfrm>
        </p:spPr>
        <p:txBody>
          <a:bodyPr>
            <a:normAutofit fontScale="92500"/>
          </a:bodyPr>
          <a:lstStyle/>
          <a:p>
            <a:r>
              <a:rPr lang="en-US" baseline="30000" dirty="0"/>
              <a:t>4</a:t>
            </a:r>
            <a:r>
              <a:rPr lang="en-US" dirty="0"/>
              <a:t> And all the skillful men who were performing all the work of the sanctuary came, each from the work which he was performing, </a:t>
            </a:r>
            <a:r>
              <a:rPr lang="en-US" baseline="30000" dirty="0"/>
              <a:t>5</a:t>
            </a:r>
            <a:r>
              <a:rPr lang="en-US" dirty="0"/>
              <a:t> and they said to Moses, “The people are bringing much more than enough for the construction work which the Lord commanded us to perform.”</a:t>
            </a:r>
          </a:p>
        </p:txBody>
      </p:sp>
      <p:sp>
        <p:nvSpPr>
          <p:cNvPr id="3" name="Content Placeholder 2">
            <a:extLst>
              <a:ext uri="{FF2B5EF4-FFF2-40B4-BE49-F238E27FC236}">
                <a16:creationId xmlns:a16="http://schemas.microsoft.com/office/drawing/2014/main" id="{EF84EE5D-0C5E-DE49-B191-BEF16C3B61D7}"/>
              </a:ext>
            </a:extLst>
          </p:cNvPr>
          <p:cNvSpPr>
            <a:spLocks noGrp="1"/>
          </p:cNvSpPr>
          <p:nvPr>
            <p:ph sz="quarter" idx="10"/>
          </p:nvPr>
        </p:nvSpPr>
        <p:spPr/>
        <p:txBody>
          <a:bodyPr/>
          <a:lstStyle/>
          <a:p>
            <a:r>
              <a:rPr lang="en-US" dirty="0"/>
              <a:t>- Exodus 36:4-5</a:t>
            </a:r>
          </a:p>
        </p:txBody>
      </p:sp>
    </p:spTree>
    <p:extLst>
      <p:ext uri="{BB962C8B-B14F-4D97-AF65-F5344CB8AC3E}">
        <p14:creationId xmlns:p14="http://schemas.microsoft.com/office/powerpoint/2010/main" val="416465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2A31D-C388-1144-BFF4-8518FCA10061}"/>
              </a:ext>
            </a:extLst>
          </p:cNvPr>
          <p:cNvSpPr>
            <a:spLocks noGrp="1"/>
          </p:cNvSpPr>
          <p:nvPr>
            <p:ph type="body" idx="1"/>
          </p:nvPr>
        </p:nvSpPr>
        <p:spPr/>
        <p:txBody>
          <a:bodyPr>
            <a:normAutofit/>
          </a:bodyPr>
          <a:lstStyle/>
          <a:p>
            <a:r>
              <a:rPr lang="en-US" sz="2800" baseline="30000" dirty="0"/>
              <a:t>6</a:t>
            </a:r>
            <a:r>
              <a:rPr lang="en-US" sz="2800" dirty="0"/>
              <a:t> So Moses issued a command, and a proclamation was circulated throughout the camp, saying, “Let no man or woman any longer perform work for the contributions of the sanctuary.” Thus the people were restrained from bringing any more. </a:t>
            </a:r>
            <a:r>
              <a:rPr lang="en-US" sz="2800" baseline="30000" dirty="0"/>
              <a:t>7</a:t>
            </a:r>
            <a:r>
              <a:rPr lang="en-US" sz="2800" dirty="0"/>
              <a:t> For the material they had was sufficient and more than enough for all the work, to perform it.</a:t>
            </a:r>
          </a:p>
        </p:txBody>
      </p:sp>
      <p:sp>
        <p:nvSpPr>
          <p:cNvPr id="3" name="Content Placeholder 2">
            <a:extLst>
              <a:ext uri="{FF2B5EF4-FFF2-40B4-BE49-F238E27FC236}">
                <a16:creationId xmlns:a16="http://schemas.microsoft.com/office/drawing/2014/main" id="{EF84EE5D-0C5E-DE49-B191-BEF16C3B61D7}"/>
              </a:ext>
            </a:extLst>
          </p:cNvPr>
          <p:cNvSpPr>
            <a:spLocks noGrp="1"/>
          </p:cNvSpPr>
          <p:nvPr>
            <p:ph sz="quarter" idx="10"/>
          </p:nvPr>
        </p:nvSpPr>
        <p:spPr/>
        <p:txBody>
          <a:bodyPr/>
          <a:lstStyle/>
          <a:p>
            <a:r>
              <a:rPr lang="en-US" dirty="0"/>
              <a:t>- Exodus 36:6-7</a:t>
            </a:r>
          </a:p>
        </p:txBody>
      </p:sp>
    </p:spTree>
    <p:extLst>
      <p:ext uri="{BB962C8B-B14F-4D97-AF65-F5344CB8AC3E}">
        <p14:creationId xmlns:p14="http://schemas.microsoft.com/office/powerpoint/2010/main" val="330932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utside of a building&#10;&#10;Description automatically generated with low confidence">
            <a:extLst>
              <a:ext uri="{FF2B5EF4-FFF2-40B4-BE49-F238E27FC236}">
                <a16:creationId xmlns:a16="http://schemas.microsoft.com/office/drawing/2014/main" id="{4C19ABAE-6A78-0B44-BDC9-497DEC53638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9530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B3DB5-90A3-8943-B19C-9FBD92283BAE}"/>
              </a:ext>
            </a:extLst>
          </p:cNvPr>
          <p:cNvSpPr>
            <a:spLocks noGrp="1"/>
          </p:cNvSpPr>
          <p:nvPr>
            <p:ph idx="1"/>
          </p:nvPr>
        </p:nvSpPr>
        <p:spPr/>
        <p:txBody>
          <a:bodyPr/>
          <a:lstStyle/>
          <a:p>
            <a:pPr marL="0" indent="0">
              <a:buNone/>
            </a:pPr>
            <a:r>
              <a:rPr lang="en-US" sz="4000" b="1" dirty="0"/>
              <a:t>Lesson #1 – </a:t>
            </a:r>
            <a:br>
              <a:rPr lang="en-US" sz="4000" dirty="0"/>
            </a:br>
            <a:r>
              <a:rPr lang="en-US" sz="4000" dirty="0"/>
              <a:t>God wants everyone to participate</a:t>
            </a:r>
          </a:p>
        </p:txBody>
      </p:sp>
      <p:sp>
        <p:nvSpPr>
          <p:cNvPr id="3" name="Title 2">
            <a:extLst>
              <a:ext uri="{FF2B5EF4-FFF2-40B4-BE49-F238E27FC236}">
                <a16:creationId xmlns:a16="http://schemas.microsoft.com/office/drawing/2014/main" id="{243AF780-7BD0-D84D-ADA2-53F59609ADAF}"/>
              </a:ext>
            </a:extLst>
          </p:cNvPr>
          <p:cNvSpPr>
            <a:spLocks noGrp="1"/>
          </p:cNvSpPr>
          <p:nvPr>
            <p:ph type="title"/>
          </p:nvPr>
        </p:nvSpPr>
        <p:spPr/>
        <p:txBody>
          <a:bodyPr/>
          <a:lstStyle/>
          <a:p>
            <a:r>
              <a:rPr lang="en-US" dirty="0"/>
              <a:t>Building Lessons</a:t>
            </a:r>
          </a:p>
        </p:txBody>
      </p:sp>
    </p:spTree>
    <p:extLst>
      <p:ext uri="{BB962C8B-B14F-4D97-AF65-F5344CB8AC3E}">
        <p14:creationId xmlns:p14="http://schemas.microsoft.com/office/powerpoint/2010/main" val="127682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B3DB5-90A3-8943-B19C-9FBD92283BAE}"/>
              </a:ext>
            </a:extLst>
          </p:cNvPr>
          <p:cNvSpPr>
            <a:spLocks noGrp="1"/>
          </p:cNvSpPr>
          <p:nvPr>
            <p:ph idx="1"/>
          </p:nvPr>
        </p:nvSpPr>
        <p:spPr/>
        <p:txBody>
          <a:bodyPr/>
          <a:lstStyle/>
          <a:p>
            <a:pPr marL="0" indent="0">
              <a:spcAft>
                <a:spcPts val="1200"/>
              </a:spcAft>
              <a:buNone/>
            </a:pPr>
            <a:r>
              <a:rPr lang="en-US" sz="2400" b="1" dirty="0"/>
              <a:t>Lesson #1 – </a:t>
            </a:r>
            <a:r>
              <a:rPr lang="en-US" sz="2400" dirty="0"/>
              <a:t>God wants everyone to participate</a:t>
            </a:r>
          </a:p>
          <a:p>
            <a:pPr marL="0" indent="0">
              <a:buNone/>
            </a:pPr>
            <a:r>
              <a:rPr lang="en-US" sz="4000" b="1" dirty="0"/>
              <a:t>Lesson #2 </a:t>
            </a:r>
            <a:r>
              <a:rPr lang="en-US" sz="4000" dirty="0"/>
              <a:t>– </a:t>
            </a:r>
            <a:br>
              <a:rPr lang="en-US" sz="4000" dirty="0"/>
            </a:br>
            <a:r>
              <a:rPr lang="en-US" sz="4800" dirty="0"/>
              <a:t>God wants your best</a:t>
            </a:r>
            <a:endParaRPr lang="en-US" sz="4000" dirty="0"/>
          </a:p>
        </p:txBody>
      </p:sp>
      <p:sp>
        <p:nvSpPr>
          <p:cNvPr id="3" name="Title 2">
            <a:extLst>
              <a:ext uri="{FF2B5EF4-FFF2-40B4-BE49-F238E27FC236}">
                <a16:creationId xmlns:a16="http://schemas.microsoft.com/office/drawing/2014/main" id="{243AF780-7BD0-D84D-ADA2-53F59609ADAF}"/>
              </a:ext>
            </a:extLst>
          </p:cNvPr>
          <p:cNvSpPr>
            <a:spLocks noGrp="1"/>
          </p:cNvSpPr>
          <p:nvPr>
            <p:ph type="title"/>
          </p:nvPr>
        </p:nvSpPr>
        <p:spPr/>
        <p:txBody>
          <a:bodyPr/>
          <a:lstStyle/>
          <a:p>
            <a:r>
              <a:rPr lang="en-US" dirty="0"/>
              <a:t>Building Lessons</a:t>
            </a:r>
          </a:p>
        </p:txBody>
      </p:sp>
    </p:spTree>
    <p:extLst>
      <p:ext uri="{BB962C8B-B14F-4D97-AF65-F5344CB8AC3E}">
        <p14:creationId xmlns:p14="http://schemas.microsoft.com/office/powerpoint/2010/main" val="1092791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B3DB5-90A3-8943-B19C-9FBD92283BAE}"/>
              </a:ext>
            </a:extLst>
          </p:cNvPr>
          <p:cNvSpPr>
            <a:spLocks noGrp="1"/>
          </p:cNvSpPr>
          <p:nvPr>
            <p:ph idx="1"/>
          </p:nvPr>
        </p:nvSpPr>
        <p:spPr/>
        <p:txBody>
          <a:bodyPr/>
          <a:lstStyle/>
          <a:p>
            <a:pPr marL="0" indent="0">
              <a:spcAft>
                <a:spcPts val="600"/>
              </a:spcAft>
              <a:buNone/>
            </a:pPr>
            <a:r>
              <a:rPr lang="en-US" sz="2400" b="1" dirty="0"/>
              <a:t>Lesson #1 – </a:t>
            </a:r>
            <a:r>
              <a:rPr lang="en-US" sz="2400" dirty="0"/>
              <a:t>God wants everyone to participate</a:t>
            </a:r>
          </a:p>
          <a:p>
            <a:pPr marL="0" indent="0">
              <a:buNone/>
            </a:pPr>
            <a:r>
              <a:rPr lang="en-US" sz="2400" b="1" dirty="0"/>
              <a:t>Lesson #2 </a:t>
            </a:r>
            <a:r>
              <a:rPr lang="en-US" sz="2400" dirty="0"/>
              <a:t>– God wants your best</a:t>
            </a:r>
          </a:p>
          <a:p>
            <a:pPr marL="0" indent="0">
              <a:buNone/>
            </a:pPr>
            <a:r>
              <a:rPr lang="en-US" sz="4800" b="1" dirty="0"/>
              <a:t>Lesson #3 – </a:t>
            </a:r>
            <a:br>
              <a:rPr lang="en-US" sz="4800" dirty="0"/>
            </a:br>
            <a:r>
              <a:rPr lang="en-US" sz="5400" dirty="0"/>
              <a:t>One project prepares </a:t>
            </a:r>
            <a:br>
              <a:rPr lang="en-US" sz="5400" dirty="0"/>
            </a:br>
            <a:r>
              <a:rPr lang="en-US" sz="5400" dirty="0"/>
              <a:t>us for the next</a:t>
            </a:r>
            <a:endParaRPr lang="en-US" sz="4000" dirty="0"/>
          </a:p>
        </p:txBody>
      </p:sp>
      <p:sp>
        <p:nvSpPr>
          <p:cNvPr id="3" name="Title 2">
            <a:extLst>
              <a:ext uri="{FF2B5EF4-FFF2-40B4-BE49-F238E27FC236}">
                <a16:creationId xmlns:a16="http://schemas.microsoft.com/office/drawing/2014/main" id="{243AF780-7BD0-D84D-ADA2-53F59609ADAF}"/>
              </a:ext>
            </a:extLst>
          </p:cNvPr>
          <p:cNvSpPr>
            <a:spLocks noGrp="1"/>
          </p:cNvSpPr>
          <p:nvPr>
            <p:ph type="title"/>
          </p:nvPr>
        </p:nvSpPr>
        <p:spPr/>
        <p:txBody>
          <a:bodyPr/>
          <a:lstStyle/>
          <a:p>
            <a:r>
              <a:rPr lang="en-US" dirty="0"/>
              <a:t>Building Lessons</a:t>
            </a:r>
          </a:p>
        </p:txBody>
      </p:sp>
    </p:spTree>
    <p:extLst>
      <p:ext uri="{BB962C8B-B14F-4D97-AF65-F5344CB8AC3E}">
        <p14:creationId xmlns:p14="http://schemas.microsoft.com/office/powerpoint/2010/main" val="295503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7405-FC37-1A4F-B303-0363F69D3F84}"/>
              </a:ext>
            </a:extLst>
          </p:cNvPr>
          <p:cNvSpPr>
            <a:spLocks noGrp="1"/>
          </p:cNvSpPr>
          <p:nvPr>
            <p:ph type="title"/>
          </p:nvPr>
        </p:nvSpPr>
        <p:spPr>
          <a:xfrm>
            <a:off x="1416424" y="7844"/>
            <a:ext cx="7096102" cy="5143500"/>
          </a:xfrm>
        </p:spPr>
        <p:txBody>
          <a:bodyPr>
            <a:normAutofit/>
          </a:bodyPr>
          <a:lstStyle/>
          <a:p>
            <a:r>
              <a:rPr lang="en-US" sz="4800" dirty="0"/>
              <a:t>Increased responsibility </a:t>
            </a:r>
            <a:br>
              <a:rPr lang="en-US" sz="4800" dirty="0"/>
            </a:br>
            <a:r>
              <a:rPr lang="en-US" sz="4800" dirty="0"/>
              <a:t>is a </a:t>
            </a:r>
            <a:r>
              <a:rPr lang="en-US" sz="4800" u="sng" dirty="0">
                <a:latin typeface="Lato Black" panose="020F0502020204030203" pitchFamily="34" charset="0"/>
                <a:ea typeface="Lato Black" panose="020F0502020204030203" pitchFamily="34" charset="0"/>
                <a:cs typeface="Lato Black" panose="020F0502020204030203" pitchFamily="34" charset="0"/>
              </a:rPr>
              <a:t>reward</a:t>
            </a:r>
            <a:r>
              <a:rPr lang="en-US" sz="4800" dirty="0"/>
              <a:t> from God, </a:t>
            </a:r>
            <a:br>
              <a:rPr lang="en-US" sz="4800" dirty="0"/>
            </a:br>
            <a:r>
              <a:rPr lang="en-US" sz="4800" dirty="0"/>
              <a:t>not a </a:t>
            </a:r>
            <a:r>
              <a:rPr lang="en-US" sz="4800" u="sng" dirty="0">
                <a:latin typeface="Lato Black" panose="020F0502020204030203" pitchFamily="34" charset="0"/>
                <a:ea typeface="Lato Black" panose="020F0502020204030203" pitchFamily="34" charset="0"/>
                <a:cs typeface="Lato Black" panose="020F0502020204030203" pitchFamily="34" charset="0"/>
              </a:rPr>
              <a:t>burden</a:t>
            </a:r>
            <a:r>
              <a:rPr lang="en-US" sz="4800" dirty="0"/>
              <a:t>!</a:t>
            </a:r>
          </a:p>
        </p:txBody>
      </p:sp>
    </p:spTree>
    <p:extLst>
      <p:ext uri="{BB962C8B-B14F-4D97-AF65-F5344CB8AC3E}">
        <p14:creationId xmlns:p14="http://schemas.microsoft.com/office/powerpoint/2010/main" val="302359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22C68DB9-527E-4447-A884-2C85FBDFB46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206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18D41-80B1-D344-8519-6A0589D1E910}"/>
              </a:ext>
            </a:extLst>
          </p:cNvPr>
          <p:cNvPicPr>
            <a:picLocks noChangeAspect="1"/>
          </p:cNvPicPr>
          <p:nvPr/>
        </p:nvPicPr>
        <p:blipFill>
          <a:blip r:embed="rId2"/>
          <a:stretch>
            <a:fillRect/>
          </a:stretch>
        </p:blipFill>
        <p:spPr>
          <a:xfrm>
            <a:off x="472141" y="1034302"/>
            <a:ext cx="4099859" cy="3074894"/>
          </a:xfrm>
          <a:prstGeom prst="rect">
            <a:avLst/>
          </a:prstGeom>
        </p:spPr>
      </p:pic>
      <p:pic>
        <p:nvPicPr>
          <p:cNvPr id="3" name="Picture 2">
            <a:extLst>
              <a:ext uri="{FF2B5EF4-FFF2-40B4-BE49-F238E27FC236}">
                <a16:creationId xmlns:a16="http://schemas.microsoft.com/office/drawing/2014/main" id="{F9E475B0-7228-034B-A0C1-E6DAC13EA8AC}"/>
              </a:ext>
            </a:extLst>
          </p:cNvPr>
          <p:cNvPicPr>
            <a:picLocks noChangeAspect="1"/>
          </p:cNvPicPr>
          <p:nvPr/>
        </p:nvPicPr>
        <p:blipFill>
          <a:blip r:embed="rId3"/>
          <a:stretch>
            <a:fillRect/>
          </a:stretch>
        </p:blipFill>
        <p:spPr>
          <a:xfrm>
            <a:off x="4572000" y="1034302"/>
            <a:ext cx="4099860" cy="3074895"/>
          </a:xfrm>
          <a:prstGeom prst="rect">
            <a:avLst/>
          </a:prstGeom>
        </p:spPr>
      </p:pic>
    </p:spTree>
    <p:extLst>
      <p:ext uri="{BB962C8B-B14F-4D97-AF65-F5344CB8AC3E}">
        <p14:creationId xmlns:p14="http://schemas.microsoft.com/office/powerpoint/2010/main" val="227856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91E463-C30A-8B4F-81FC-A3738318EDD4}"/>
              </a:ext>
            </a:extLst>
          </p:cNvPr>
          <p:cNvSpPr>
            <a:spLocks noGrp="1"/>
          </p:cNvSpPr>
          <p:nvPr>
            <p:ph idx="1"/>
          </p:nvPr>
        </p:nvSpPr>
        <p:spPr>
          <a:xfrm>
            <a:off x="457200" y="1506070"/>
            <a:ext cx="8229600" cy="3323849"/>
          </a:xfrm>
        </p:spPr>
        <p:txBody>
          <a:bodyPr/>
          <a:lstStyle/>
          <a:p>
            <a:pPr>
              <a:lnSpc>
                <a:spcPct val="150000"/>
              </a:lnSpc>
            </a:pPr>
            <a:r>
              <a:rPr lang="en-US" dirty="0"/>
              <a:t>God will expect everyone to participate</a:t>
            </a:r>
          </a:p>
          <a:p>
            <a:pPr>
              <a:lnSpc>
                <a:spcPct val="150000"/>
              </a:lnSpc>
            </a:pPr>
            <a:r>
              <a:rPr lang="en-US" dirty="0"/>
              <a:t>God will expect our best</a:t>
            </a:r>
          </a:p>
          <a:p>
            <a:pPr>
              <a:lnSpc>
                <a:spcPct val="150000"/>
              </a:lnSpc>
            </a:pPr>
            <a:r>
              <a:rPr lang="en-US" dirty="0"/>
              <a:t>God will prepare us for the future</a:t>
            </a:r>
          </a:p>
        </p:txBody>
      </p:sp>
      <p:sp>
        <p:nvSpPr>
          <p:cNvPr id="3" name="Title 2">
            <a:extLst>
              <a:ext uri="{FF2B5EF4-FFF2-40B4-BE49-F238E27FC236}">
                <a16:creationId xmlns:a16="http://schemas.microsoft.com/office/drawing/2014/main" id="{F3AA3DEB-81E1-0445-BBE7-78B0762EB28D}"/>
              </a:ext>
            </a:extLst>
          </p:cNvPr>
          <p:cNvSpPr>
            <a:spLocks noGrp="1"/>
          </p:cNvSpPr>
          <p:nvPr>
            <p:ph type="title"/>
          </p:nvPr>
        </p:nvSpPr>
        <p:spPr/>
        <p:txBody>
          <a:bodyPr/>
          <a:lstStyle/>
          <a:p>
            <a:r>
              <a:rPr lang="en-US" sz="3200" dirty="0"/>
              <a:t>If we attempt to </a:t>
            </a:r>
            <a:r>
              <a:rPr lang="en-US" sz="3200" u="sng" dirty="0"/>
              <a:t>do</a:t>
            </a:r>
            <a:r>
              <a:rPr lang="en-US" sz="3200" dirty="0"/>
              <a:t> such things, remember:</a:t>
            </a:r>
          </a:p>
        </p:txBody>
      </p:sp>
    </p:spTree>
    <p:extLst>
      <p:ext uri="{BB962C8B-B14F-4D97-AF65-F5344CB8AC3E}">
        <p14:creationId xmlns:p14="http://schemas.microsoft.com/office/powerpoint/2010/main" val="1015170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 website&#10;&#10;Description automatically generated">
            <a:extLst>
              <a:ext uri="{FF2B5EF4-FFF2-40B4-BE49-F238E27FC236}">
                <a16:creationId xmlns:a16="http://schemas.microsoft.com/office/drawing/2014/main" id="{6C52FB7F-D136-2547-8E6E-1AD2A277C3A3}"/>
              </a:ext>
            </a:extLst>
          </p:cNvPr>
          <p:cNvPicPr>
            <a:picLocks noChangeAspect="1"/>
          </p:cNvPicPr>
          <p:nvPr/>
        </p:nvPicPr>
        <p:blipFill>
          <a:blip r:embed="rId2"/>
          <a:stretch>
            <a:fillRect/>
          </a:stretch>
        </p:blipFill>
        <p:spPr>
          <a:xfrm>
            <a:off x="1147484" y="335412"/>
            <a:ext cx="6849031" cy="3204164"/>
          </a:xfrm>
          <a:prstGeom prst="rect">
            <a:avLst/>
          </a:prstGeom>
        </p:spPr>
      </p:pic>
      <p:pic>
        <p:nvPicPr>
          <p:cNvPr id="9" name="Picture 8" descr="Candles on a table&#10;&#10;Description automatically generated with medium confidence">
            <a:extLst>
              <a:ext uri="{FF2B5EF4-FFF2-40B4-BE49-F238E27FC236}">
                <a16:creationId xmlns:a16="http://schemas.microsoft.com/office/drawing/2014/main" id="{34DA048B-0E6F-D041-A835-1371B618982E}"/>
              </a:ext>
            </a:extLst>
          </p:cNvPr>
          <p:cNvPicPr>
            <a:picLocks noChangeAspect="1"/>
          </p:cNvPicPr>
          <p:nvPr/>
        </p:nvPicPr>
        <p:blipFill>
          <a:blip r:embed="rId3"/>
          <a:stretch>
            <a:fillRect/>
          </a:stretch>
        </p:blipFill>
        <p:spPr>
          <a:xfrm>
            <a:off x="3158871" y="3641698"/>
            <a:ext cx="2826256" cy="1280160"/>
          </a:xfrm>
          <a:prstGeom prst="rect">
            <a:avLst/>
          </a:prstGeom>
        </p:spPr>
      </p:pic>
      <p:sp>
        <p:nvSpPr>
          <p:cNvPr id="2" name="Rectangle 1">
            <a:extLst>
              <a:ext uri="{FF2B5EF4-FFF2-40B4-BE49-F238E27FC236}">
                <a16:creationId xmlns:a16="http://schemas.microsoft.com/office/drawing/2014/main" id="{7DC145FD-429A-504F-8554-56CAD7AF990B}"/>
              </a:ext>
            </a:extLst>
          </p:cNvPr>
          <p:cNvSpPr/>
          <p:nvPr/>
        </p:nvSpPr>
        <p:spPr>
          <a:xfrm>
            <a:off x="1343770" y="1152939"/>
            <a:ext cx="6652745" cy="2703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4F82C6-538B-DD4C-BCD1-59ACF00275FC}"/>
              </a:ext>
            </a:extLst>
          </p:cNvPr>
          <p:cNvSpPr/>
          <p:nvPr/>
        </p:nvSpPr>
        <p:spPr>
          <a:xfrm>
            <a:off x="1343770" y="2211085"/>
            <a:ext cx="6652745" cy="2703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8B0B2F-CF1A-5D4B-8584-881ED15208A3}"/>
              </a:ext>
            </a:extLst>
          </p:cNvPr>
          <p:cNvSpPr/>
          <p:nvPr/>
        </p:nvSpPr>
        <p:spPr>
          <a:xfrm>
            <a:off x="1343769" y="3269231"/>
            <a:ext cx="6652745" cy="2703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person wearing glasses&#10;&#10;Description automatically generated with low confidence">
            <a:extLst>
              <a:ext uri="{FF2B5EF4-FFF2-40B4-BE49-F238E27FC236}">
                <a16:creationId xmlns:a16="http://schemas.microsoft.com/office/drawing/2014/main" id="{15A91BF4-2E91-6741-8D15-C9BC7E55553C}"/>
              </a:ext>
            </a:extLst>
          </p:cNvPr>
          <p:cNvPicPr>
            <a:picLocks noChangeAspect="1"/>
          </p:cNvPicPr>
          <p:nvPr/>
        </p:nvPicPr>
        <p:blipFill>
          <a:blip r:embed="rId4"/>
          <a:stretch>
            <a:fillRect/>
          </a:stretch>
        </p:blipFill>
        <p:spPr>
          <a:xfrm>
            <a:off x="7233831" y="2481430"/>
            <a:ext cx="762683" cy="776242"/>
          </a:xfrm>
          <a:prstGeom prst="rect">
            <a:avLst/>
          </a:prstGeom>
        </p:spPr>
      </p:pic>
    </p:spTree>
    <p:extLst>
      <p:ext uri="{BB962C8B-B14F-4D97-AF65-F5344CB8AC3E}">
        <p14:creationId xmlns:p14="http://schemas.microsoft.com/office/powerpoint/2010/main" val="3725526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B3DB5-90A3-8943-B19C-9FBD92283BAE}"/>
              </a:ext>
            </a:extLst>
          </p:cNvPr>
          <p:cNvSpPr>
            <a:spLocks noGrp="1"/>
          </p:cNvSpPr>
          <p:nvPr>
            <p:ph idx="1"/>
          </p:nvPr>
        </p:nvSpPr>
        <p:spPr/>
        <p:txBody>
          <a:bodyPr/>
          <a:lstStyle/>
          <a:p>
            <a:pPr marL="0" indent="0">
              <a:buNone/>
            </a:pPr>
            <a:r>
              <a:rPr lang="en-US" sz="2000" b="1" dirty="0"/>
              <a:t>Lesson #1 – </a:t>
            </a:r>
            <a:r>
              <a:rPr lang="en-US" sz="2000" dirty="0"/>
              <a:t>God wants everyone to participate</a:t>
            </a:r>
          </a:p>
          <a:p>
            <a:pPr marL="0" indent="0">
              <a:buNone/>
            </a:pPr>
            <a:r>
              <a:rPr lang="en-US" sz="2000" b="1" dirty="0"/>
              <a:t>Lesson #2 </a:t>
            </a:r>
            <a:r>
              <a:rPr lang="en-US" sz="2000" dirty="0"/>
              <a:t>– God wants your best</a:t>
            </a:r>
          </a:p>
          <a:p>
            <a:pPr marL="0" indent="0">
              <a:buNone/>
            </a:pPr>
            <a:r>
              <a:rPr lang="en-US" sz="2000" b="1" dirty="0"/>
              <a:t>Lesson #3 – </a:t>
            </a:r>
            <a:r>
              <a:rPr lang="en-US" sz="2000" dirty="0"/>
              <a:t>One project prepares us for the next</a:t>
            </a:r>
          </a:p>
          <a:p>
            <a:pPr marL="0" indent="0">
              <a:buNone/>
            </a:pPr>
            <a:r>
              <a:rPr lang="en-US" sz="4800" b="1" dirty="0"/>
              <a:t>Lesson #4 – </a:t>
            </a:r>
            <a:br>
              <a:rPr lang="en-US" sz="4800" b="1" dirty="0"/>
            </a:br>
            <a:r>
              <a:rPr lang="en-US" sz="4400" dirty="0"/>
              <a:t>God will always provide </a:t>
            </a:r>
            <a:br>
              <a:rPr lang="en-US" sz="4400" dirty="0"/>
            </a:br>
            <a:r>
              <a:rPr lang="en-US" sz="4400" dirty="0"/>
              <a:t>what we need</a:t>
            </a:r>
            <a:endParaRPr lang="en-US" sz="3600" dirty="0"/>
          </a:p>
        </p:txBody>
      </p:sp>
      <p:sp>
        <p:nvSpPr>
          <p:cNvPr id="3" name="Title 2">
            <a:extLst>
              <a:ext uri="{FF2B5EF4-FFF2-40B4-BE49-F238E27FC236}">
                <a16:creationId xmlns:a16="http://schemas.microsoft.com/office/drawing/2014/main" id="{243AF780-7BD0-D84D-ADA2-53F59609ADAF}"/>
              </a:ext>
            </a:extLst>
          </p:cNvPr>
          <p:cNvSpPr>
            <a:spLocks noGrp="1"/>
          </p:cNvSpPr>
          <p:nvPr>
            <p:ph type="title"/>
          </p:nvPr>
        </p:nvSpPr>
        <p:spPr/>
        <p:txBody>
          <a:bodyPr/>
          <a:lstStyle/>
          <a:p>
            <a:r>
              <a:rPr lang="en-US" dirty="0"/>
              <a:t>Building Lessons</a:t>
            </a:r>
          </a:p>
        </p:txBody>
      </p:sp>
    </p:spTree>
    <p:extLst>
      <p:ext uri="{BB962C8B-B14F-4D97-AF65-F5344CB8AC3E}">
        <p14:creationId xmlns:p14="http://schemas.microsoft.com/office/powerpoint/2010/main" val="2112198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6188-2780-BA44-98AD-B617C3B2FEFB}"/>
              </a:ext>
            </a:extLst>
          </p:cNvPr>
          <p:cNvSpPr>
            <a:spLocks noGrp="1"/>
          </p:cNvSpPr>
          <p:nvPr>
            <p:ph type="title"/>
          </p:nvPr>
        </p:nvSpPr>
        <p:spPr>
          <a:xfrm>
            <a:off x="1280159" y="0"/>
            <a:ext cx="7397675" cy="5143500"/>
          </a:xfrm>
        </p:spPr>
        <p:txBody>
          <a:bodyPr>
            <a:normAutofit/>
          </a:bodyPr>
          <a:lstStyle/>
          <a:p>
            <a:r>
              <a:rPr lang="en-US" sz="5000" b="0" dirty="0"/>
              <a:t>Is this a </a:t>
            </a:r>
            <a:r>
              <a:rPr lang="en-US" sz="5000" dirty="0">
                <a:latin typeface="Lato Black" panose="020F0502020204030203" pitchFamily="34" charset="0"/>
                <a:ea typeface="Lato Black" panose="020F0502020204030203" pitchFamily="34" charset="0"/>
                <a:cs typeface="Lato Black" panose="020F0502020204030203" pitchFamily="34" charset="0"/>
              </a:rPr>
              <a:t>“first step” </a:t>
            </a:r>
            <a:r>
              <a:rPr lang="en-US" sz="5000" b="0" dirty="0"/>
              <a:t>day?</a:t>
            </a:r>
          </a:p>
        </p:txBody>
      </p:sp>
    </p:spTree>
    <p:extLst>
      <p:ext uri="{BB962C8B-B14F-4D97-AF65-F5344CB8AC3E}">
        <p14:creationId xmlns:p14="http://schemas.microsoft.com/office/powerpoint/2010/main" val="3478802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3"/>
        </a:solidFill>
        <a:effectLst/>
      </p:bgPr>
    </p:bg>
    <p:spTree>
      <p:nvGrpSpPr>
        <p:cNvPr id="1" name=""/>
        <p:cNvGrpSpPr/>
        <p:nvPr/>
      </p:nvGrpSpPr>
      <p:grpSpPr>
        <a:xfrm>
          <a:off x="0" y="0"/>
          <a:ext cx="0" cy="0"/>
          <a:chOff x="0" y="0"/>
          <a:chExt cx="0" cy="0"/>
        </a:xfrm>
      </p:grpSpPr>
      <p:pic>
        <p:nvPicPr>
          <p:cNvPr id="3" name="Picture 2" descr="A collage of photos&#10;&#10;Description automatically generated with medium confidence">
            <a:extLst>
              <a:ext uri="{FF2B5EF4-FFF2-40B4-BE49-F238E27FC236}">
                <a16:creationId xmlns:a16="http://schemas.microsoft.com/office/drawing/2014/main" id="{D76991FE-3213-1049-8A38-7F0ED7705F09}"/>
              </a:ext>
            </a:extLst>
          </p:cNvPr>
          <p:cNvPicPr>
            <a:picLocks noChangeAspect="1"/>
          </p:cNvPicPr>
          <p:nvPr/>
        </p:nvPicPr>
        <p:blipFill>
          <a:blip r:embed="rId2"/>
          <a:stretch>
            <a:fillRect/>
          </a:stretch>
        </p:blipFill>
        <p:spPr>
          <a:xfrm>
            <a:off x="995082" y="-599905"/>
            <a:ext cx="7153836" cy="9868574"/>
          </a:xfrm>
          <a:prstGeom prst="rect">
            <a:avLst/>
          </a:prstGeom>
        </p:spPr>
      </p:pic>
    </p:spTree>
    <p:extLst>
      <p:ext uri="{BB962C8B-B14F-4D97-AF65-F5344CB8AC3E}">
        <p14:creationId xmlns:p14="http://schemas.microsoft.com/office/powerpoint/2010/main" val="3016050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C531A-268A-AB4F-87D7-91C9C98BBB93}"/>
              </a:ext>
            </a:extLst>
          </p:cNvPr>
          <p:cNvPicPr>
            <a:picLocks noChangeAspect="1"/>
          </p:cNvPicPr>
          <p:nvPr/>
        </p:nvPicPr>
        <p:blipFill>
          <a:blip r:embed="rId2"/>
          <a:stretch>
            <a:fillRect/>
          </a:stretch>
        </p:blipFill>
        <p:spPr>
          <a:xfrm>
            <a:off x="378006" y="691266"/>
            <a:ext cx="5644979" cy="3760967"/>
          </a:xfrm>
          <a:prstGeom prst="rect">
            <a:avLst/>
          </a:prstGeom>
        </p:spPr>
      </p:pic>
      <p:sp>
        <p:nvSpPr>
          <p:cNvPr id="3" name="Rectangle 2">
            <a:extLst>
              <a:ext uri="{FF2B5EF4-FFF2-40B4-BE49-F238E27FC236}">
                <a16:creationId xmlns:a16="http://schemas.microsoft.com/office/drawing/2014/main" id="{2B041320-57DC-C94F-8AE2-7217EB314113}"/>
              </a:ext>
            </a:extLst>
          </p:cNvPr>
          <p:cNvSpPr/>
          <p:nvPr/>
        </p:nvSpPr>
        <p:spPr>
          <a:xfrm>
            <a:off x="6158157" y="3655966"/>
            <a:ext cx="2763078" cy="584775"/>
          </a:xfrm>
          <a:prstGeom prst="rect">
            <a:avLst/>
          </a:prstGeom>
        </p:spPr>
        <p:txBody>
          <a:bodyPr wrap="square">
            <a:spAutoFit/>
          </a:bodyPr>
          <a:lstStyle/>
          <a:p>
            <a:r>
              <a:rPr lang="en-US" sz="1600" dirty="0">
                <a:latin typeface="Lato" panose="020F0502020204030203" pitchFamily="34" charset="0"/>
                <a:ea typeface="Lato" panose="020F0502020204030203" pitchFamily="34" charset="0"/>
                <a:cs typeface="Lato" panose="020F0502020204030203" pitchFamily="34" charset="0"/>
              </a:rPr>
              <a:t>Model of the tabernacle in </a:t>
            </a:r>
            <a:r>
              <a:rPr lang="en-US" sz="1600" dirty="0" err="1">
                <a:latin typeface="Lato" panose="020F0502020204030203" pitchFamily="34" charset="0"/>
                <a:ea typeface="Lato" panose="020F0502020204030203" pitchFamily="34" charset="0"/>
                <a:cs typeface="Lato" panose="020F0502020204030203" pitchFamily="34" charset="0"/>
              </a:rPr>
              <a:t>Timna</a:t>
            </a:r>
            <a:r>
              <a:rPr lang="en-US" sz="1600" dirty="0">
                <a:latin typeface="Lato" panose="020F0502020204030203" pitchFamily="34" charset="0"/>
                <a:ea typeface="Lato" panose="020F0502020204030203" pitchFamily="34" charset="0"/>
                <a:cs typeface="Lato" panose="020F0502020204030203" pitchFamily="34" charset="0"/>
              </a:rPr>
              <a:t> Valley Park, Israel</a:t>
            </a:r>
          </a:p>
        </p:txBody>
      </p:sp>
    </p:spTree>
    <p:extLst>
      <p:ext uri="{BB962C8B-B14F-4D97-AF65-F5344CB8AC3E}">
        <p14:creationId xmlns:p14="http://schemas.microsoft.com/office/powerpoint/2010/main" val="1156365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EC4F2-51DD-874C-9456-2FB6F149EE64}"/>
              </a:ext>
            </a:extLst>
          </p:cNvPr>
          <p:cNvPicPr>
            <a:picLocks noChangeAspect="1"/>
          </p:cNvPicPr>
          <p:nvPr/>
        </p:nvPicPr>
        <p:blipFill>
          <a:blip r:embed="rId2"/>
          <a:stretch>
            <a:fillRect/>
          </a:stretch>
        </p:blipFill>
        <p:spPr>
          <a:xfrm>
            <a:off x="1320800" y="457200"/>
            <a:ext cx="6502400" cy="4229100"/>
          </a:xfrm>
          <a:prstGeom prst="rect">
            <a:avLst/>
          </a:prstGeom>
        </p:spPr>
      </p:pic>
      <p:sp>
        <p:nvSpPr>
          <p:cNvPr id="3" name="TextBox 2">
            <a:extLst>
              <a:ext uri="{FF2B5EF4-FFF2-40B4-BE49-F238E27FC236}">
                <a16:creationId xmlns:a16="http://schemas.microsoft.com/office/drawing/2014/main" id="{397B92EA-D08C-5E4B-9383-2FFA093BD6F5}"/>
              </a:ext>
            </a:extLst>
          </p:cNvPr>
          <p:cNvSpPr txBox="1"/>
          <p:nvPr/>
        </p:nvSpPr>
        <p:spPr>
          <a:xfrm>
            <a:off x="6150947" y="4686300"/>
            <a:ext cx="1672253" cy="369332"/>
          </a:xfrm>
          <a:prstGeom prst="rect">
            <a:avLst/>
          </a:prstGeom>
          <a:noFill/>
        </p:spPr>
        <p:txBody>
          <a:bodyPr wrap="none" rtlCol="0">
            <a:spAutoFit/>
          </a:bodyPr>
          <a:lstStyle/>
          <a:p>
            <a:r>
              <a:rPr lang="en-US" b="1" dirty="0" err="1">
                <a:latin typeface="Lato" panose="020F0502020204030203" pitchFamily="34" charset="0"/>
                <a:ea typeface="Lato" panose="020F0502020204030203" pitchFamily="34" charset="0"/>
                <a:cs typeface="Lato" panose="020F0502020204030203" pitchFamily="34" charset="0"/>
              </a:rPr>
              <a:t>TheTorah.com</a:t>
            </a:r>
            <a:endParaRPr lang="en-US"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3743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653E4-8C8A-9F4F-8F8A-962634CB0A81}"/>
              </a:ext>
            </a:extLst>
          </p:cNvPr>
          <p:cNvPicPr>
            <a:picLocks noChangeAspect="1"/>
          </p:cNvPicPr>
          <p:nvPr/>
        </p:nvPicPr>
        <p:blipFill>
          <a:blip r:embed="rId2"/>
          <a:stretch>
            <a:fillRect/>
          </a:stretch>
        </p:blipFill>
        <p:spPr>
          <a:xfrm>
            <a:off x="365740" y="273423"/>
            <a:ext cx="8598968" cy="4374776"/>
          </a:xfrm>
          <a:prstGeom prst="rect">
            <a:avLst/>
          </a:prstGeom>
        </p:spPr>
      </p:pic>
    </p:spTree>
    <p:extLst>
      <p:ext uri="{BB962C8B-B14F-4D97-AF65-F5344CB8AC3E}">
        <p14:creationId xmlns:p14="http://schemas.microsoft.com/office/powerpoint/2010/main" val="72434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928990-9B63-1042-BC1B-43AC2367CCA3}"/>
              </a:ext>
            </a:extLst>
          </p:cNvPr>
          <p:cNvPicPr>
            <a:picLocks noChangeAspect="1"/>
          </p:cNvPicPr>
          <p:nvPr/>
        </p:nvPicPr>
        <p:blipFill>
          <a:blip r:embed="rId2"/>
          <a:stretch>
            <a:fillRect/>
          </a:stretch>
        </p:blipFill>
        <p:spPr>
          <a:xfrm>
            <a:off x="1348364" y="369880"/>
            <a:ext cx="6271636" cy="4403739"/>
          </a:xfrm>
          <a:prstGeom prst="rect">
            <a:avLst/>
          </a:prstGeom>
        </p:spPr>
      </p:pic>
    </p:spTree>
    <p:extLst>
      <p:ext uri="{BB962C8B-B14F-4D97-AF65-F5344CB8AC3E}">
        <p14:creationId xmlns:p14="http://schemas.microsoft.com/office/powerpoint/2010/main" val="362393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2A31D-C388-1144-BFF4-8518FCA10061}"/>
              </a:ext>
            </a:extLst>
          </p:cNvPr>
          <p:cNvSpPr>
            <a:spLocks noGrp="1"/>
          </p:cNvSpPr>
          <p:nvPr>
            <p:ph type="body" idx="1"/>
          </p:nvPr>
        </p:nvSpPr>
        <p:spPr/>
        <p:txBody>
          <a:bodyPr>
            <a:normAutofit fontScale="92500"/>
          </a:bodyPr>
          <a:lstStyle/>
          <a:p>
            <a:r>
              <a:rPr lang="en-US" baseline="30000" dirty="0"/>
              <a:t>20</a:t>
            </a:r>
            <a:r>
              <a:rPr lang="en-US" dirty="0"/>
              <a:t> Then all the congregation of the sons of Israel departed from Moses’ presence. </a:t>
            </a:r>
            <a:r>
              <a:rPr lang="en-US" baseline="30000" dirty="0"/>
              <a:t>21</a:t>
            </a:r>
            <a:r>
              <a:rPr lang="en-US" dirty="0"/>
              <a:t> Everyone whose heart stirred him and everyone whose spirit moved him came and brought the Lord’s contribution for the work of the tent of meeting and for all its service and for the holy garments.</a:t>
            </a:r>
          </a:p>
        </p:txBody>
      </p:sp>
      <p:sp>
        <p:nvSpPr>
          <p:cNvPr id="3" name="Content Placeholder 2">
            <a:extLst>
              <a:ext uri="{FF2B5EF4-FFF2-40B4-BE49-F238E27FC236}">
                <a16:creationId xmlns:a16="http://schemas.microsoft.com/office/drawing/2014/main" id="{EF84EE5D-0C5E-DE49-B191-BEF16C3B61D7}"/>
              </a:ext>
            </a:extLst>
          </p:cNvPr>
          <p:cNvSpPr>
            <a:spLocks noGrp="1"/>
          </p:cNvSpPr>
          <p:nvPr>
            <p:ph sz="quarter" idx="10"/>
          </p:nvPr>
        </p:nvSpPr>
        <p:spPr/>
        <p:txBody>
          <a:bodyPr/>
          <a:lstStyle/>
          <a:p>
            <a:r>
              <a:rPr lang="en-US" dirty="0"/>
              <a:t>- Exodus 35:20-21</a:t>
            </a:r>
          </a:p>
        </p:txBody>
      </p:sp>
    </p:spTree>
    <p:extLst>
      <p:ext uri="{BB962C8B-B14F-4D97-AF65-F5344CB8AC3E}">
        <p14:creationId xmlns:p14="http://schemas.microsoft.com/office/powerpoint/2010/main" val="183872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2A31D-C388-1144-BFF4-8518FCA10061}"/>
              </a:ext>
            </a:extLst>
          </p:cNvPr>
          <p:cNvSpPr>
            <a:spLocks noGrp="1"/>
          </p:cNvSpPr>
          <p:nvPr>
            <p:ph type="body" idx="1"/>
          </p:nvPr>
        </p:nvSpPr>
        <p:spPr/>
        <p:txBody>
          <a:bodyPr>
            <a:normAutofit/>
          </a:bodyPr>
          <a:lstStyle/>
          <a:p>
            <a:r>
              <a:rPr lang="en-US" sz="2600" baseline="30000" dirty="0"/>
              <a:t>30</a:t>
            </a:r>
            <a:r>
              <a:rPr lang="en-US" sz="2600" dirty="0"/>
              <a:t> Then Moses said to the sons of Israel, “See, the Lord has called by name Bezalel the son of Uri, the son of </a:t>
            </a:r>
            <a:r>
              <a:rPr lang="en-US" sz="2600" dirty="0" err="1"/>
              <a:t>Hur</a:t>
            </a:r>
            <a:r>
              <a:rPr lang="en-US" sz="2600" dirty="0"/>
              <a:t>, of the tribe of Judah. </a:t>
            </a:r>
            <a:r>
              <a:rPr lang="en-US" sz="2600" baseline="30000" dirty="0"/>
              <a:t>31</a:t>
            </a:r>
            <a:r>
              <a:rPr lang="en-US" sz="2600" dirty="0"/>
              <a:t> And He has filled him with the Spirit of God, in wisdom, in understanding and in knowledge and in all craftsmanship; </a:t>
            </a:r>
            <a:r>
              <a:rPr lang="en-US" sz="2600" baseline="30000" dirty="0"/>
              <a:t>32</a:t>
            </a:r>
            <a:r>
              <a:rPr lang="en-US" sz="2600" dirty="0"/>
              <a:t> to make designs for working in gold and in silver and in bronze, </a:t>
            </a:r>
            <a:r>
              <a:rPr lang="en-US" sz="2600" baseline="30000" dirty="0"/>
              <a:t>33</a:t>
            </a:r>
            <a:r>
              <a:rPr lang="en-US" sz="2600" dirty="0"/>
              <a:t> and in the cutting of stones for settings and in the carving of wood, so as to perform in every inventive work.</a:t>
            </a:r>
          </a:p>
        </p:txBody>
      </p:sp>
      <p:sp>
        <p:nvSpPr>
          <p:cNvPr id="3" name="Content Placeholder 2">
            <a:extLst>
              <a:ext uri="{FF2B5EF4-FFF2-40B4-BE49-F238E27FC236}">
                <a16:creationId xmlns:a16="http://schemas.microsoft.com/office/drawing/2014/main" id="{EF84EE5D-0C5E-DE49-B191-BEF16C3B61D7}"/>
              </a:ext>
            </a:extLst>
          </p:cNvPr>
          <p:cNvSpPr>
            <a:spLocks noGrp="1"/>
          </p:cNvSpPr>
          <p:nvPr>
            <p:ph sz="quarter" idx="10"/>
          </p:nvPr>
        </p:nvSpPr>
        <p:spPr/>
        <p:txBody>
          <a:bodyPr/>
          <a:lstStyle/>
          <a:p>
            <a:r>
              <a:rPr lang="en-US" dirty="0"/>
              <a:t>- Exodus 35:30-33</a:t>
            </a:r>
          </a:p>
        </p:txBody>
      </p:sp>
    </p:spTree>
    <p:extLst>
      <p:ext uri="{BB962C8B-B14F-4D97-AF65-F5344CB8AC3E}">
        <p14:creationId xmlns:p14="http://schemas.microsoft.com/office/powerpoint/2010/main" val="1242415515"/>
      </p:ext>
    </p:extLst>
  </p:cSld>
  <p:clrMapOvr>
    <a:masterClrMapping/>
  </p:clrMapOvr>
</p:sld>
</file>

<file path=ppt/theme/theme1.xml><?xml version="1.0" encoding="utf-8"?>
<a:theme xmlns:a="http://schemas.openxmlformats.org/drawingml/2006/main" name="Office Them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TotalTime>
  <Words>462</Words>
  <Application>Microsoft Macintosh PowerPoint</Application>
  <PresentationFormat>On-screen Show (16:9)</PresentationFormat>
  <Paragraphs>31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Lato</vt:lpstr>
      <vt:lpstr>Lato Black</vt:lpstr>
      <vt:lpstr>Lato Regular</vt:lpstr>
      <vt:lpstr>Office Theme</vt:lpstr>
      <vt:lpstr>Giving our Best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Lessons</vt:lpstr>
      <vt:lpstr>Building Lessons</vt:lpstr>
      <vt:lpstr>Building Lessons</vt:lpstr>
      <vt:lpstr>Increased responsibility  is a reward from God,  not a burden!</vt:lpstr>
      <vt:lpstr>PowerPoint Presentation</vt:lpstr>
      <vt:lpstr>PowerPoint Presentation</vt:lpstr>
      <vt:lpstr>If we attempt to do such things, remember:</vt:lpstr>
      <vt:lpstr>Building Lessons</vt:lpstr>
      <vt:lpstr>Is this a “first step”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68</cp:revision>
  <dcterms:created xsi:type="dcterms:W3CDTF">2014-03-24T02:15:36Z</dcterms:created>
  <dcterms:modified xsi:type="dcterms:W3CDTF">2022-01-17T16:05:09Z</dcterms:modified>
</cp:coreProperties>
</file>