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6FA8"/>
    <a:srgbClr val="0E5B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4"/>
    <p:restoredTop sz="94694"/>
  </p:normalViewPr>
  <p:slideViewPr>
    <p:cSldViewPr snapToGrid="0" snapToObjects="1">
      <p:cViewPr varScale="1">
        <p:scale>
          <a:sx n="143" d="100"/>
          <a:sy n="143" d="100"/>
        </p:scale>
        <p:origin x="208" y="48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507380" y="4323673"/>
            <a:ext cx="2727029" cy="400110"/>
          </a:xfrm>
          <a:prstGeom prst="rect">
            <a:avLst/>
          </a:prstGeom>
          <a:noFill/>
        </p:spPr>
        <p:txBody>
          <a:bodyPr wrap="none" rtlCol="0">
            <a:spAutoFit/>
          </a:bodyPr>
          <a:lstStyle/>
          <a:p>
            <a:r>
              <a:rPr lang="en-US" sz="2000" b="1" i="0">
                <a:latin typeface="Lato" charset="0"/>
                <a:ea typeface="Lato" charset="0"/>
                <a:cs typeface="Lato" charset="0"/>
              </a:rPr>
              <a:t>MIKE MAZZALONGO</a:t>
            </a:r>
            <a:endParaRPr lang="en-US" sz="2000" b="1" i="0" dirty="0">
              <a:latin typeface="Lato" charset="0"/>
              <a:ea typeface="Lato" charset="0"/>
              <a:cs typeface="Lato" charset="0"/>
            </a:endParaRPr>
          </a:p>
        </p:txBody>
      </p:sp>
      <p:sp>
        <p:nvSpPr>
          <p:cNvPr id="7" name="Title 1"/>
          <p:cNvSpPr>
            <a:spLocks noGrp="1"/>
          </p:cNvSpPr>
          <p:nvPr>
            <p:ph type="ctrTitle"/>
          </p:nvPr>
        </p:nvSpPr>
        <p:spPr>
          <a:xfrm>
            <a:off x="507380" y="1644562"/>
            <a:ext cx="7716644" cy="2604769"/>
          </a:xfrm>
          <a:prstGeom prst="rect">
            <a:avLst/>
          </a:prstGeom>
        </p:spPr>
        <p:txBody>
          <a:bodyPr anchor="b">
            <a:noAutofit/>
          </a:bodyPr>
          <a:lstStyle>
            <a:lvl1pPr>
              <a:lnSpc>
                <a:spcPct val="80000"/>
              </a:lnSpc>
              <a:defRPr sz="9000"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47977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5800" y="347619"/>
            <a:ext cx="7772400" cy="3693156"/>
          </a:xfrm>
          <a:prstGeom prst="rect">
            <a:avLst/>
          </a:prstGeom>
        </p:spPr>
        <p:txBody>
          <a:bodyPr anchor="ctr">
            <a:normAutofit/>
          </a:bodyPr>
          <a:lstStyle>
            <a:lvl1pPr marL="0" indent="0">
              <a:buNone/>
              <a:defRPr sz="3600" b="0" i="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Content Placeholder 4"/>
          <p:cNvSpPr>
            <a:spLocks noGrp="1"/>
          </p:cNvSpPr>
          <p:nvPr>
            <p:ph sz="quarter" idx="10" hasCustomPrompt="1"/>
          </p:nvPr>
        </p:nvSpPr>
        <p:spPr>
          <a:xfrm>
            <a:off x="685800" y="4287308"/>
            <a:ext cx="7772400" cy="460375"/>
          </a:xfrm>
          <a:prstGeom prst="rect">
            <a:avLst/>
          </a:prstGeom>
        </p:spPr>
        <p:txBody>
          <a:bodyPr anchor="ctr">
            <a:noAutofit/>
          </a:bodyPr>
          <a:lstStyle>
            <a:lvl1pPr marL="0" indent="0">
              <a:buNone/>
              <a:defRPr sz="2800" b="1" i="0" baseline="0">
                <a:latin typeface="Lato" panose="020F0502020204030203" pitchFamily="34" charset="0"/>
                <a:ea typeface="Lato" panose="020F0502020204030203" pitchFamily="34" charset="0"/>
                <a:cs typeface="Lato" panose="020F0502020204030203" pitchFamily="34" charset="0"/>
              </a:defRPr>
            </a:lvl1pPr>
            <a:lvl2pPr>
              <a:defRPr sz="1600"/>
            </a:lvl2pPr>
            <a:lvl3pPr>
              <a:defRPr sz="1400"/>
            </a:lvl3pPr>
            <a:lvl4pPr>
              <a:defRPr sz="1200"/>
            </a:lvl4pPr>
            <a:lvl5pPr>
              <a:defRPr sz="1200"/>
            </a:lvl5pPr>
          </a:lstStyle>
          <a:p>
            <a:pPr lvl="0"/>
            <a:r>
              <a:rPr lang="en-US" dirty="0"/>
              <a:t>- Bible Verse 3:15</a:t>
            </a:r>
          </a:p>
        </p:txBody>
      </p:sp>
    </p:spTree>
    <p:extLst>
      <p:ext uri="{BB962C8B-B14F-4D97-AF65-F5344CB8AC3E}">
        <p14:creationId xmlns:p14="http://schemas.microsoft.com/office/powerpoint/2010/main" val="27185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888"/>
            <a:ext cx="8229600" cy="3440032"/>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5187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0494"/>
            <a:ext cx="8229600" cy="2669426"/>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313580"/>
            <a:ext cx="8229600" cy="1339009"/>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82420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em and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89888"/>
            <a:ext cx="8229600" cy="891839"/>
          </a:xfrm>
          <a:prstGeom prst="rect">
            <a:avLst/>
          </a:prstGeom>
        </p:spPr>
        <p:txBody>
          <a:bodyPr/>
          <a:lstStyle>
            <a:lvl1pPr marL="514350" indent="-514350">
              <a:buFont typeface="+mj-lt"/>
              <a:buAutoNum type="arabicPeriod"/>
              <a:defRPr sz="3600" b="1"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Item Title</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B054B5E4-ADCD-E14E-BDDF-E98F1B085647}"/>
              </a:ext>
            </a:extLst>
          </p:cNvPr>
          <p:cNvCxnSpPr/>
          <p:nvPr userDrawn="1"/>
        </p:nvCxnSpPr>
        <p:spPr>
          <a:xfrm>
            <a:off x="717847" y="2307364"/>
            <a:ext cx="0" cy="2435552"/>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6D42CF86-65DB-CD4F-AE44-F88D20EE0347}"/>
              </a:ext>
            </a:extLst>
          </p:cNvPr>
          <p:cNvSpPr>
            <a:spLocks noGrp="1"/>
          </p:cNvSpPr>
          <p:nvPr>
            <p:ph idx="10"/>
          </p:nvPr>
        </p:nvSpPr>
        <p:spPr>
          <a:xfrm>
            <a:off x="1128044" y="2307364"/>
            <a:ext cx="7558751" cy="2435552"/>
          </a:xfrm>
          <a:prstGeom prst="rect">
            <a:avLst/>
          </a:prstGeom>
        </p:spPr>
        <p:txBody>
          <a:bodyPr/>
          <a:lstStyle>
            <a:lvl1pPr marL="0" indent="0">
              <a:buFont typeface="+mj-lt"/>
              <a:buNone/>
              <a:defRPr sz="2400" b="0"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endParaRPr lang="en-US" dirty="0"/>
          </a:p>
        </p:txBody>
      </p:sp>
    </p:spTree>
    <p:extLst>
      <p:ext uri="{BB962C8B-B14F-4D97-AF65-F5344CB8AC3E}">
        <p14:creationId xmlns:p14="http://schemas.microsoft.com/office/powerpoint/2010/main" val="15738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enter Singl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0"/>
            <a:ext cx="7205472" cy="5143500"/>
          </a:xfrm>
          <a:prstGeom prst="rect">
            <a:avLst/>
          </a:prstGeom>
        </p:spPr>
        <p:txBody>
          <a:bodyPr anchor="ctr">
            <a:normAutofit/>
          </a:bodyPr>
          <a:lstStyle>
            <a:lvl1pPr algn="l">
              <a:defRPr sz="5400" b="1" i="0">
                <a:latin typeface="Lato" panose="020F0502020204030203" pitchFamily="34" charset="0"/>
                <a:ea typeface="Lato" panose="020F0502020204030203" pitchFamily="34" charset="0"/>
                <a:cs typeface="Lato" panose="020F0502020204030203" pitchFamily="34" charset="0"/>
              </a:defRPr>
            </a:lvl1pPr>
          </a:lstStyle>
          <a:p>
            <a:r>
              <a:rPr lang="en-US" dirty="0"/>
              <a:t>This is a single statement slide</a:t>
            </a:r>
          </a:p>
        </p:txBody>
      </p:sp>
    </p:spTree>
    <p:extLst>
      <p:ext uri="{BB962C8B-B14F-4D97-AF65-F5344CB8AC3E}">
        <p14:creationId xmlns:p14="http://schemas.microsoft.com/office/powerpoint/2010/main" val="33783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5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8123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6" r:id="rId5"/>
    <p:sldLayoutId id="2147483654" r:id="rId6"/>
    <p:sldLayoutId id="2147483655" r:id="rId7"/>
  </p:sldLayoutIdLst>
  <p:txStyles>
    <p:titleStyle>
      <a:lvl1pPr algn="l" defTabSz="457200" rtl="0" eaLnBrk="1" latinLnBrk="0" hangingPunct="1">
        <a:spcBef>
          <a:spcPct val="0"/>
        </a:spcBef>
        <a:buNone/>
        <a:defRPr sz="360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rgbClr val="FFFFFF"/>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rgbClr val="FFFFFF"/>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Enemies of the Cross</a:t>
            </a:r>
            <a:endParaRPr lang="en-US" sz="9000" b="0" dirty="0"/>
          </a:p>
        </p:txBody>
      </p:sp>
    </p:spTree>
    <p:extLst>
      <p:ext uri="{BB962C8B-B14F-4D97-AF65-F5344CB8AC3E}">
        <p14:creationId xmlns:p14="http://schemas.microsoft.com/office/powerpoint/2010/main" val="752323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3BDE47-E955-4E47-80E8-65FDAE47A564}"/>
              </a:ext>
            </a:extLst>
          </p:cNvPr>
          <p:cNvSpPr>
            <a:spLocks noGrp="1"/>
          </p:cNvSpPr>
          <p:nvPr>
            <p:ph idx="1"/>
          </p:nvPr>
        </p:nvSpPr>
        <p:spPr>
          <a:xfrm>
            <a:off x="457200" y="1463040"/>
            <a:ext cx="8229600" cy="3366880"/>
          </a:xfrm>
        </p:spPr>
        <p:txBody>
          <a:bodyPr/>
          <a:lstStyle/>
          <a:p>
            <a:pPr>
              <a:lnSpc>
                <a:spcPct val="150000"/>
              </a:lnSpc>
            </a:pPr>
            <a:r>
              <a:rPr lang="en-US" sz="4000" dirty="0"/>
              <a:t>Dogs</a:t>
            </a:r>
          </a:p>
          <a:p>
            <a:pPr>
              <a:lnSpc>
                <a:spcPct val="150000"/>
              </a:lnSpc>
            </a:pPr>
            <a:r>
              <a:rPr lang="en-US" sz="4000" dirty="0"/>
              <a:t>Evil Workers</a:t>
            </a:r>
          </a:p>
          <a:p>
            <a:pPr>
              <a:lnSpc>
                <a:spcPct val="150000"/>
              </a:lnSpc>
            </a:pPr>
            <a:r>
              <a:rPr lang="en-US" sz="4000" dirty="0"/>
              <a:t>False Circumcision (Judaizers)</a:t>
            </a:r>
          </a:p>
        </p:txBody>
      </p:sp>
      <p:sp>
        <p:nvSpPr>
          <p:cNvPr id="3" name="Title 2">
            <a:extLst>
              <a:ext uri="{FF2B5EF4-FFF2-40B4-BE49-F238E27FC236}">
                <a16:creationId xmlns:a16="http://schemas.microsoft.com/office/drawing/2014/main" id="{C7297569-A89C-F149-91F8-39CA62F2325A}"/>
              </a:ext>
            </a:extLst>
          </p:cNvPr>
          <p:cNvSpPr>
            <a:spLocks noGrp="1"/>
          </p:cNvSpPr>
          <p:nvPr>
            <p:ph type="title"/>
          </p:nvPr>
        </p:nvSpPr>
        <p:spPr/>
        <p:txBody>
          <a:bodyPr/>
          <a:lstStyle/>
          <a:p>
            <a:r>
              <a:rPr lang="en-US" dirty="0"/>
              <a:t>Enemies Described</a:t>
            </a:r>
          </a:p>
        </p:txBody>
      </p:sp>
    </p:spTree>
    <p:extLst>
      <p:ext uri="{BB962C8B-B14F-4D97-AF65-F5344CB8AC3E}">
        <p14:creationId xmlns:p14="http://schemas.microsoft.com/office/powerpoint/2010/main" val="381404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0F69E-460D-9E41-A458-B4F3704F4FFA}"/>
              </a:ext>
            </a:extLst>
          </p:cNvPr>
          <p:cNvSpPr>
            <a:spLocks noGrp="1"/>
          </p:cNvSpPr>
          <p:nvPr>
            <p:ph type="body" idx="1"/>
          </p:nvPr>
        </p:nvSpPr>
        <p:spPr>
          <a:xfrm>
            <a:off x="827721" y="355570"/>
            <a:ext cx="2924092" cy="3693156"/>
          </a:xfrm>
        </p:spPr>
        <p:txBody>
          <a:bodyPr>
            <a:normAutofit/>
          </a:bodyPr>
          <a:lstStyle/>
          <a:p>
            <a:pPr algn="ctr">
              <a:lnSpc>
                <a:spcPct val="130000"/>
              </a:lnSpc>
            </a:pPr>
            <a:r>
              <a:rPr lang="en-US" sz="4400" b="1" dirty="0">
                <a:latin typeface="Lato Black" panose="020F0502020204030203" pitchFamily="34" charset="0"/>
                <a:ea typeface="Lato Black" panose="020F0502020204030203" pitchFamily="34" charset="0"/>
                <a:cs typeface="Lato Black" panose="020F0502020204030203" pitchFamily="34" charset="0"/>
              </a:rPr>
              <a:t>CROSS</a:t>
            </a:r>
          </a:p>
          <a:p>
            <a:pPr algn="ctr">
              <a:lnSpc>
                <a:spcPct val="130000"/>
              </a:lnSpc>
            </a:pPr>
            <a:r>
              <a:rPr lang="en-US" sz="4400" b="1" dirty="0">
                <a:latin typeface="Lato Black" panose="020F0502020204030203" pitchFamily="34" charset="0"/>
                <a:ea typeface="Lato Black" panose="020F0502020204030203" pitchFamily="34" charset="0"/>
                <a:cs typeface="Lato Black" panose="020F0502020204030203" pitchFamily="34" charset="0"/>
              </a:rPr>
              <a:t>LIFE</a:t>
            </a:r>
          </a:p>
        </p:txBody>
      </p:sp>
      <p:cxnSp>
        <p:nvCxnSpPr>
          <p:cNvPr id="5" name="Straight Connector 4">
            <a:extLst>
              <a:ext uri="{FF2B5EF4-FFF2-40B4-BE49-F238E27FC236}">
                <a16:creationId xmlns:a16="http://schemas.microsoft.com/office/drawing/2014/main" id="{9A596B29-DC1B-5F4D-85E3-BF7C93B2A80C}"/>
              </a:ext>
            </a:extLst>
          </p:cNvPr>
          <p:cNvCxnSpPr>
            <a:cxnSpLocks/>
            <a:stCxn id="2" idx="1"/>
            <a:endCxn id="2" idx="3"/>
          </p:cNvCxnSpPr>
          <p:nvPr/>
        </p:nvCxnSpPr>
        <p:spPr>
          <a:xfrm>
            <a:off x="827721" y="2202148"/>
            <a:ext cx="2924092"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A7FD9D1-1E5C-B740-AEF2-E7A4EA01CE4A}"/>
              </a:ext>
            </a:extLst>
          </p:cNvPr>
          <p:cNvSpPr txBox="1"/>
          <p:nvPr/>
        </p:nvSpPr>
        <p:spPr>
          <a:xfrm>
            <a:off x="4136852" y="1740753"/>
            <a:ext cx="800219" cy="830997"/>
          </a:xfrm>
          <a:prstGeom prst="rect">
            <a:avLst/>
          </a:prstGeom>
          <a:noFill/>
        </p:spPr>
        <p:txBody>
          <a:bodyPr wrap="none" rtlCol="0">
            <a:spAutoFit/>
          </a:bodyPr>
          <a:lstStyle/>
          <a:p>
            <a:pPr algn="ctr"/>
            <a:r>
              <a:rPr lang="en-US" sz="4800" dirty="0">
                <a:latin typeface="Lato" panose="020F0502020204030203" pitchFamily="34" charset="0"/>
                <a:ea typeface="Lato" panose="020F0502020204030203" pitchFamily="34" charset="0"/>
                <a:cs typeface="Lato" panose="020F0502020204030203" pitchFamily="34" charset="0"/>
              </a:rPr>
              <a:t>→</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7" name="Text Placeholder 1">
            <a:extLst>
              <a:ext uri="{FF2B5EF4-FFF2-40B4-BE49-F238E27FC236}">
                <a16:creationId xmlns:a16="http://schemas.microsoft.com/office/drawing/2014/main" id="{AF176FD3-B860-4942-A8B5-6F33802F6587}"/>
              </a:ext>
            </a:extLst>
          </p:cNvPr>
          <p:cNvSpPr txBox="1">
            <a:spLocks/>
          </p:cNvSpPr>
          <p:nvPr/>
        </p:nvSpPr>
        <p:spPr>
          <a:xfrm>
            <a:off x="4868640" y="309673"/>
            <a:ext cx="3702657" cy="3693156"/>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lnSpc>
                <a:spcPct val="130000"/>
              </a:lnSpc>
            </a:pPr>
            <a:r>
              <a:rPr lang="en-US" sz="4400" b="1" dirty="0">
                <a:latin typeface="Lato Black" panose="020F0502020204030203" pitchFamily="34" charset="0"/>
                <a:ea typeface="Lato Black" panose="020F0502020204030203" pitchFamily="34" charset="0"/>
                <a:cs typeface="Lato Black" panose="020F0502020204030203" pitchFamily="34" charset="0"/>
              </a:rPr>
              <a:t>LAW</a:t>
            </a:r>
          </a:p>
          <a:p>
            <a:pPr algn="ctr">
              <a:lnSpc>
                <a:spcPct val="130000"/>
              </a:lnSpc>
            </a:pPr>
            <a:r>
              <a:rPr lang="en-US" sz="4400" b="1" dirty="0">
                <a:latin typeface="Lato Black" panose="020F0502020204030203" pitchFamily="34" charset="0"/>
                <a:ea typeface="Lato Black" panose="020F0502020204030203" pitchFamily="34" charset="0"/>
                <a:cs typeface="Lato Black" panose="020F0502020204030203" pitchFamily="34" charset="0"/>
              </a:rPr>
              <a:t>LIFE</a:t>
            </a:r>
          </a:p>
        </p:txBody>
      </p:sp>
      <p:cxnSp>
        <p:nvCxnSpPr>
          <p:cNvPr id="10" name="Straight Connector 9">
            <a:extLst>
              <a:ext uri="{FF2B5EF4-FFF2-40B4-BE49-F238E27FC236}">
                <a16:creationId xmlns:a16="http://schemas.microsoft.com/office/drawing/2014/main" id="{88FA1E4C-668A-3346-B643-59CE8A7416BA}"/>
              </a:ext>
            </a:extLst>
          </p:cNvPr>
          <p:cNvCxnSpPr>
            <a:cxnSpLocks/>
          </p:cNvCxnSpPr>
          <p:nvPr/>
        </p:nvCxnSpPr>
        <p:spPr>
          <a:xfrm>
            <a:off x="5257923" y="2202148"/>
            <a:ext cx="2924092"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432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C71F1-1EB1-8E43-9F59-EC65EC2004BD}"/>
              </a:ext>
            </a:extLst>
          </p:cNvPr>
          <p:cNvSpPr>
            <a:spLocks noGrp="1"/>
          </p:cNvSpPr>
          <p:nvPr>
            <p:ph type="body" idx="1"/>
          </p:nvPr>
        </p:nvSpPr>
        <p:spPr/>
        <p:txBody>
          <a:bodyPr>
            <a:normAutofit/>
          </a:bodyPr>
          <a:lstStyle/>
          <a:p>
            <a:r>
              <a:rPr lang="en-US" sz="4000" dirty="0"/>
              <a:t>for we are the true circumcision, who worship in the Spirit of God and glory in Christ Jesus and put no confidence in the flesh,</a:t>
            </a:r>
          </a:p>
        </p:txBody>
      </p:sp>
      <p:sp>
        <p:nvSpPr>
          <p:cNvPr id="3" name="Content Placeholder 2">
            <a:extLst>
              <a:ext uri="{FF2B5EF4-FFF2-40B4-BE49-F238E27FC236}">
                <a16:creationId xmlns:a16="http://schemas.microsoft.com/office/drawing/2014/main" id="{AC42E572-3DAA-B946-B895-B4D517619DD0}"/>
              </a:ext>
            </a:extLst>
          </p:cNvPr>
          <p:cNvSpPr>
            <a:spLocks noGrp="1"/>
          </p:cNvSpPr>
          <p:nvPr>
            <p:ph sz="quarter" idx="10"/>
          </p:nvPr>
        </p:nvSpPr>
        <p:spPr/>
        <p:txBody>
          <a:bodyPr/>
          <a:lstStyle/>
          <a:p>
            <a:r>
              <a:rPr lang="en-US" dirty="0"/>
              <a:t>- Philippians 3:3</a:t>
            </a:r>
          </a:p>
        </p:txBody>
      </p:sp>
    </p:spTree>
    <p:extLst>
      <p:ext uri="{BB962C8B-B14F-4D97-AF65-F5344CB8AC3E}">
        <p14:creationId xmlns:p14="http://schemas.microsoft.com/office/powerpoint/2010/main" val="928199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0F69E-460D-9E41-A458-B4F3704F4FFA}"/>
              </a:ext>
            </a:extLst>
          </p:cNvPr>
          <p:cNvSpPr>
            <a:spLocks noGrp="1"/>
          </p:cNvSpPr>
          <p:nvPr>
            <p:ph type="body" idx="1"/>
          </p:nvPr>
        </p:nvSpPr>
        <p:spPr>
          <a:xfrm>
            <a:off x="508884" y="355570"/>
            <a:ext cx="3601940" cy="3693156"/>
          </a:xfrm>
        </p:spPr>
        <p:txBody>
          <a:bodyPr>
            <a:normAutofit/>
          </a:bodyPr>
          <a:lstStyle/>
          <a:p>
            <a:pPr algn="ctr">
              <a:lnSpc>
                <a:spcPct val="130000"/>
              </a:lnSpc>
            </a:pPr>
            <a:r>
              <a:rPr lang="en-US" sz="4400" b="1" dirty="0">
                <a:latin typeface="Lato Black" panose="020F0502020204030203" pitchFamily="34" charset="0"/>
                <a:ea typeface="Lato Black" panose="020F0502020204030203" pitchFamily="34" charset="0"/>
                <a:cs typeface="Lato Black" panose="020F0502020204030203" pitchFamily="34" charset="0"/>
              </a:rPr>
              <a:t>SALVATION</a:t>
            </a:r>
          </a:p>
          <a:p>
            <a:pPr algn="ctr">
              <a:lnSpc>
                <a:spcPct val="130000"/>
              </a:lnSpc>
            </a:pPr>
            <a:r>
              <a:rPr lang="en-US" sz="4400" b="1" dirty="0">
                <a:latin typeface="Lato Black" panose="020F0502020204030203" pitchFamily="34" charset="0"/>
                <a:ea typeface="Lato Black" panose="020F0502020204030203" pitchFamily="34" charset="0"/>
                <a:cs typeface="Lato Black" panose="020F0502020204030203" pitchFamily="34" charset="0"/>
              </a:rPr>
              <a:t>FAITH</a:t>
            </a:r>
          </a:p>
        </p:txBody>
      </p:sp>
      <p:cxnSp>
        <p:nvCxnSpPr>
          <p:cNvPr id="5" name="Straight Connector 4">
            <a:extLst>
              <a:ext uri="{FF2B5EF4-FFF2-40B4-BE49-F238E27FC236}">
                <a16:creationId xmlns:a16="http://schemas.microsoft.com/office/drawing/2014/main" id="{9A596B29-DC1B-5F4D-85E3-BF7C93B2A80C}"/>
              </a:ext>
            </a:extLst>
          </p:cNvPr>
          <p:cNvCxnSpPr>
            <a:cxnSpLocks/>
            <a:stCxn id="2" idx="1"/>
            <a:endCxn id="2" idx="3"/>
          </p:cNvCxnSpPr>
          <p:nvPr/>
        </p:nvCxnSpPr>
        <p:spPr>
          <a:xfrm>
            <a:off x="508884" y="2202148"/>
            <a:ext cx="3601940"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2" name="Text Placeholder 1">
            <a:extLst>
              <a:ext uri="{FF2B5EF4-FFF2-40B4-BE49-F238E27FC236}">
                <a16:creationId xmlns:a16="http://schemas.microsoft.com/office/drawing/2014/main" id="{39708722-6325-7244-BDB9-C0559BBA9850}"/>
              </a:ext>
            </a:extLst>
          </p:cNvPr>
          <p:cNvSpPr txBox="1">
            <a:spLocks/>
          </p:cNvSpPr>
          <p:nvPr/>
        </p:nvSpPr>
        <p:spPr>
          <a:xfrm>
            <a:off x="4811865" y="355570"/>
            <a:ext cx="3601940" cy="3693156"/>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lnSpc>
                <a:spcPct val="130000"/>
              </a:lnSpc>
            </a:pPr>
            <a:r>
              <a:rPr lang="en-US" sz="4400" b="1" dirty="0">
                <a:latin typeface="Lato Black" panose="020F0502020204030203" pitchFamily="34" charset="0"/>
                <a:ea typeface="Lato Black" panose="020F0502020204030203" pitchFamily="34" charset="0"/>
                <a:cs typeface="Lato Black" panose="020F0502020204030203" pitchFamily="34" charset="0"/>
              </a:rPr>
              <a:t>SALVATION</a:t>
            </a:r>
          </a:p>
          <a:p>
            <a:pPr algn="ctr">
              <a:lnSpc>
                <a:spcPct val="130000"/>
              </a:lnSpc>
            </a:pPr>
            <a:r>
              <a:rPr lang="en-US" sz="4400" b="1" dirty="0">
                <a:latin typeface="Lato Black" panose="020F0502020204030203" pitchFamily="34" charset="0"/>
                <a:ea typeface="Lato Black" panose="020F0502020204030203" pitchFamily="34" charset="0"/>
                <a:cs typeface="Lato Black" panose="020F0502020204030203" pitchFamily="34" charset="0"/>
              </a:rPr>
              <a:t>LAW</a:t>
            </a:r>
          </a:p>
        </p:txBody>
      </p:sp>
      <p:cxnSp>
        <p:nvCxnSpPr>
          <p:cNvPr id="13" name="Straight Connector 12">
            <a:extLst>
              <a:ext uri="{FF2B5EF4-FFF2-40B4-BE49-F238E27FC236}">
                <a16:creationId xmlns:a16="http://schemas.microsoft.com/office/drawing/2014/main" id="{02A4F584-13F5-5B4D-971C-579B4EA3F4DE}"/>
              </a:ext>
            </a:extLst>
          </p:cNvPr>
          <p:cNvCxnSpPr>
            <a:cxnSpLocks/>
            <a:stCxn id="12" idx="1"/>
            <a:endCxn id="12" idx="3"/>
          </p:cNvCxnSpPr>
          <p:nvPr/>
        </p:nvCxnSpPr>
        <p:spPr>
          <a:xfrm>
            <a:off x="4811865" y="2202148"/>
            <a:ext cx="3601940"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5" name="Multiply 14">
            <a:extLst>
              <a:ext uri="{FF2B5EF4-FFF2-40B4-BE49-F238E27FC236}">
                <a16:creationId xmlns:a16="http://schemas.microsoft.com/office/drawing/2014/main" id="{28D5288E-0E73-C244-A164-4CF2A418A549}"/>
              </a:ext>
            </a:extLst>
          </p:cNvPr>
          <p:cNvSpPr/>
          <p:nvPr/>
        </p:nvSpPr>
        <p:spPr>
          <a:xfrm>
            <a:off x="4031311" y="-286247"/>
            <a:ext cx="5112689" cy="4858247"/>
          </a:xfrm>
          <a:prstGeom prst="mathMultiply">
            <a:avLst>
              <a:gd name="adj1" fmla="val 4041"/>
            </a:avLst>
          </a:prstGeom>
          <a:solidFill>
            <a:schemeClr val="bg2">
              <a:lumMod val="25000"/>
              <a:alpha val="8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22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9202-FFA1-FF4F-A706-C6FFDEA98B6D}"/>
              </a:ext>
            </a:extLst>
          </p:cNvPr>
          <p:cNvSpPr>
            <a:spLocks noGrp="1"/>
          </p:cNvSpPr>
          <p:nvPr>
            <p:ph type="title"/>
          </p:nvPr>
        </p:nvSpPr>
        <p:spPr>
          <a:xfrm>
            <a:off x="1183342" y="0"/>
            <a:ext cx="7302290" cy="5143500"/>
          </a:xfrm>
        </p:spPr>
        <p:txBody>
          <a:bodyPr>
            <a:normAutofit/>
          </a:bodyPr>
          <a:lstStyle/>
          <a:p>
            <a:pPr algn="ctr"/>
            <a:r>
              <a:rPr lang="en-US" sz="7200" dirty="0">
                <a:latin typeface="Lato Black" panose="020F0502020204030203" pitchFamily="34" charset="0"/>
                <a:ea typeface="Lato Black" panose="020F0502020204030203" pitchFamily="34" charset="0"/>
                <a:cs typeface="Lato Black" panose="020F0502020204030203" pitchFamily="34" charset="0"/>
              </a:rPr>
              <a:t>PAUL</a:t>
            </a:r>
            <a:br>
              <a:rPr lang="en-US" sz="7200" dirty="0">
                <a:latin typeface="Lato Black" panose="020F0502020204030203" pitchFamily="34" charset="0"/>
                <a:ea typeface="Lato Black" panose="020F0502020204030203" pitchFamily="34" charset="0"/>
                <a:cs typeface="Lato Black" panose="020F0502020204030203" pitchFamily="34" charset="0"/>
              </a:rPr>
            </a:br>
            <a:br>
              <a:rPr lang="en-US" sz="7200" dirty="0">
                <a:latin typeface="Lato Black" panose="020F0502020204030203" pitchFamily="34" charset="0"/>
                <a:ea typeface="Lato Black" panose="020F0502020204030203" pitchFamily="34" charset="0"/>
                <a:cs typeface="Lato Black" panose="020F0502020204030203" pitchFamily="34" charset="0"/>
              </a:rPr>
            </a:br>
            <a:r>
              <a:rPr lang="en-US" sz="7200" dirty="0">
                <a:latin typeface="Lato Black" panose="020F0502020204030203" pitchFamily="34" charset="0"/>
                <a:ea typeface="Lato Black" panose="020F0502020204030203" pitchFamily="34" charset="0"/>
                <a:cs typeface="Lato Black" panose="020F0502020204030203" pitchFamily="34" charset="0"/>
              </a:rPr>
              <a:t>JUDAIZERS</a:t>
            </a:r>
          </a:p>
        </p:txBody>
      </p:sp>
      <p:sp>
        <p:nvSpPr>
          <p:cNvPr id="4" name="Oval 3">
            <a:extLst>
              <a:ext uri="{FF2B5EF4-FFF2-40B4-BE49-F238E27FC236}">
                <a16:creationId xmlns:a16="http://schemas.microsoft.com/office/drawing/2014/main" id="{6F4FC2BA-95B2-304E-A1FF-C292B5B010CD}"/>
              </a:ext>
            </a:extLst>
          </p:cNvPr>
          <p:cNvSpPr/>
          <p:nvPr/>
        </p:nvSpPr>
        <p:spPr>
          <a:xfrm>
            <a:off x="4404181" y="2070848"/>
            <a:ext cx="860611" cy="860611"/>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B8D89DE-2076-8E4D-BDD4-6C06906FA46D}"/>
              </a:ext>
            </a:extLst>
          </p:cNvPr>
          <p:cNvSpPr/>
          <p:nvPr/>
        </p:nvSpPr>
        <p:spPr>
          <a:xfrm>
            <a:off x="4453351" y="2097743"/>
            <a:ext cx="811441" cy="707886"/>
          </a:xfrm>
          <a:prstGeom prst="rect">
            <a:avLst/>
          </a:prstGeom>
        </p:spPr>
        <p:txBody>
          <a:bodyPr wrap="none">
            <a:spAutoFit/>
          </a:bodyPr>
          <a:lstStyle/>
          <a:p>
            <a:r>
              <a:rPr lang="en-US" sz="4000" b="1" dirty="0">
                <a:solidFill>
                  <a:srgbClr val="146FA8"/>
                </a:solidFill>
                <a:latin typeface="Lato Black" panose="020F0502020204030203" pitchFamily="34" charset="0"/>
                <a:ea typeface="Lato Black" panose="020F0502020204030203" pitchFamily="34" charset="0"/>
                <a:cs typeface="Lato Black" panose="020F0502020204030203" pitchFamily="34" charset="0"/>
              </a:rPr>
              <a:t>vs.</a:t>
            </a:r>
          </a:p>
        </p:txBody>
      </p:sp>
    </p:spTree>
    <p:extLst>
      <p:ext uri="{BB962C8B-B14F-4D97-AF65-F5344CB8AC3E}">
        <p14:creationId xmlns:p14="http://schemas.microsoft.com/office/powerpoint/2010/main" val="131332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C71F1-1EB1-8E43-9F59-EC65EC2004BD}"/>
              </a:ext>
            </a:extLst>
          </p:cNvPr>
          <p:cNvSpPr>
            <a:spLocks noGrp="1"/>
          </p:cNvSpPr>
          <p:nvPr>
            <p:ph type="body" idx="1"/>
          </p:nvPr>
        </p:nvSpPr>
        <p:spPr/>
        <p:txBody>
          <a:bodyPr>
            <a:normAutofit/>
          </a:bodyPr>
          <a:lstStyle/>
          <a:p>
            <a:r>
              <a:rPr lang="en-US" sz="4000" b="1" baseline="30000" dirty="0">
                <a:latin typeface="Lato Black" panose="020F0502020204030203" pitchFamily="34" charset="0"/>
                <a:ea typeface="Lato Black" panose="020F0502020204030203" pitchFamily="34" charset="0"/>
                <a:cs typeface="Lato Black" panose="020F0502020204030203" pitchFamily="34" charset="0"/>
              </a:rPr>
              <a:t>PAUL vs. JUDAIZERS</a:t>
            </a:r>
          </a:p>
          <a:p>
            <a:r>
              <a:rPr lang="en-US" sz="3000" baseline="30000" dirty="0"/>
              <a:t>4</a:t>
            </a:r>
            <a:r>
              <a:rPr lang="en-US" sz="3000" dirty="0"/>
              <a:t> although I myself might have confidence even in the flesh. If anyone else has a mind to put confidence in the flesh, I far more: </a:t>
            </a:r>
            <a:br>
              <a:rPr lang="en-US" sz="3000" dirty="0"/>
            </a:br>
            <a:r>
              <a:rPr lang="en-US" sz="3000" baseline="30000" dirty="0"/>
              <a:t>5</a:t>
            </a:r>
            <a:r>
              <a:rPr lang="en-US" sz="3000" dirty="0"/>
              <a:t> circumcised the eighth day, of the nation of Israel, of the tribe of Benjamin, a Hebrew of Hebrews; as to the Law, a Pharisee;</a:t>
            </a:r>
          </a:p>
        </p:txBody>
      </p:sp>
      <p:sp>
        <p:nvSpPr>
          <p:cNvPr id="3" name="Content Placeholder 2">
            <a:extLst>
              <a:ext uri="{FF2B5EF4-FFF2-40B4-BE49-F238E27FC236}">
                <a16:creationId xmlns:a16="http://schemas.microsoft.com/office/drawing/2014/main" id="{AC42E572-3DAA-B946-B895-B4D517619DD0}"/>
              </a:ext>
            </a:extLst>
          </p:cNvPr>
          <p:cNvSpPr>
            <a:spLocks noGrp="1"/>
          </p:cNvSpPr>
          <p:nvPr>
            <p:ph sz="quarter" idx="10"/>
          </p:nvPr>
        </p:nvSpPr>
        <p:spPr/>
        <p:txBody>
          <a:bodyPr/>
          <a:lstStyle/>
          <a:p>
            <a:r>
              <a:rPr lang="en-US" dirty="0"/>
              <a:t>- Philippians 3:4-5</a:t>
            </a:r>
          </a:p>
        </p:txBody>
      </p:sp>
    </p:spTree>
    <p:extLst>
      <p:ext uri="{BB962C8B-B14F-4D97-AF65-F5344CB8AC3E}">
        <p14:creationId xmlns:p14="http://schemas.microsoft.com/office/powerpoint/2010/main" val="42266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C71F1-1EB1-8E43-9F59-EC65EC2004BD}"/>
              </a:ext>
            </a:extLst>
          </p:cNvPr>
          <p:cNvSpPr>
            <a:spLocks noGrp="1"/>
          </p:cNvSpPr>
          <p:nvPr>
            <p:ph type="body" idx="1"/>
          </p:nvPr>
        </p:nvSpPr>
        <p:spPr>
          <a:xfrm>
            <a:off x="685800" y="347619"/>
            <a:ext cx="7543800" cy="3693156"/>
          </a:xfrm>
        </p:spPr>
        <p:txBody>
          <a:bodyPr>
            <a:normAutofit fontScale="92500" lnSpcReduction="10000"/>
          </a:bodyPr>
          <a:lstStyle/>
          <a:p>
            <a:r>
              <a:rPr lang="en-US" sz="4000" baseline="30000" dirty="0"/>
              <a:t>6</a:t>
            </a:r>
            <a:r>
              <a:rPr lang="en-US" sz="4000" dirty="0"/>
              <a:t> as to zeal, a persecutor of the church; as to the righteousness which is in the Law, found blameless. </a:t>
            </a:r>
            <a:r>
              <a:rPr lang="en-US" sz="4000" baseline="30000" dirty="0"/>
              <a:t>7</a:t>
            </a:r>
            <a:r>
              <a:rPr lang="en-US" sz="4000" dirty="0"/>
              <a:t> But whatever things were gain to me, those things I have counted as loss for the sake of Christ.</a:t>
            </a:r>
          </a:p>
        </p:txBody>
      </p:sp>
      <p:sp>
        <p:nvSpPr>
          <p:cNvPr id="3" name="Content Placeholder 2">
            <a:extLst>
              <a:ext uri="{FF2B5EF4-FFF2-40B4-BE49-F238E27FC236}">
                <a16:creationId xmlns:a16="http://schemas.microsoft.com/office/drawing/2014/main" id="{AC42E572-3DAA-B946-B895-B4D517619DD0}"/>
              </a:ext>
            </a:extLst>
          </p:cNvPr>
          <p:cNvSpPr>
            <a:spLocks noGrp="1"/>
          </p:cNvSpPr>
          <p:nvPr>
            <p:ph sz="quarter" idx="10"/>
          </p:nvPr>
        </p:nvSpPr>
        <p:spPr/>
        <p:txBody>
          <a:bodyPr/>
          <a:lstStyle/>
          <a:p>
            <a:r>
              <a:rPr lang="en-US" dirty="0"/>
              <a:t>- Philippians 3:6-7</a:t>
            </a:r>
          </a:p>
        </p:txBody>
      </p:sp>
    </p:spTree>
    <p:extLst>
      <p:ext uri="{BB962C8B-B14F-4D97-AF65-F5344CB8AC3E}">
        <p14:creationId xmlns:p14="http://schemas.microsoft.com/office/powerpoint/2010/main" val="2417440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9202-FFA1-FF4F-A706-C6FFDEA98B6D}"/>
              </a:ext>
            </a:extLst>
          </p:cNvPr>
          <p:cNvSpPr>
            <a:spLocks noGrp="1"/>
          </p:cNvSpPr>
          <p:nvPr>
            <p:ph type="title"/>
          </p:nvPr>
        </p:nvSpPr>
        <p:spPr>
          <a:xfrm>
            <a:off x="1183342" y="0"/>
            <a:ext cx="7302290" cy="5143500"/>
          </a:xfrm>
        </p:spPr>
        <p:txBody>
          <a:bodyPr>
            <a:normAutofit/>
          </a:bodyPr>
          <a:lstStyle/>
          <a:p>
            <a:pPr algn="ctr"/>
            <a:r>
              <a:rPr lang="en-US" sz="7200" dirty="0">
                <a:latin typeface="Lato Black" panose="020F0502020204030203" pitchFamily="34" charset="0"/>
                <a:ea typeface="Lato Black" panose="020F0502020204030203" pitchFamily="34" charset="0"/>
                <a:cs typeface="Lato Black" panose="020F0502020204030203" pitchFamily="34" charset="0"/>
              </a:rPr>
              <a:t>FAITH</a:t>
            </a:r>
            <a:br>
              <a:rPr lang="en-US" sz="7200" dirty="0">
                <a:latin typeface="Lato Black" panose="020F0502020204030203" pitchFamily="34" charset="0"/>
                <a:ea typeface="Lato Black" panose="020F0502020204030203" pitchFamily="34" charset="0"/>
                <a:cs typeface="Lato Black" panose="020F0502020204030203" pitchFamily="34" charset="0"/>
              </a:rPr>
            </a:br>
            <a:br>
              <a:rPr lang="en-US" sz="7200" dirty="0">
                <a:latin typeface="Lato Black" panose="020F0502020204030203" pitchFamily="34" charset="0"/>
                <a:ea typeface="Lato Black" panose="020F0502020204030203" pitchFamily="34" charset="0"/>
                <a:cs typeface="Lato Black" panose="020F0502020204030203" pitchFamily="34" charset="0"/>
              </a:rPr>
            </a:br>
            <a:r>
              <a:rPr lang="en-US" sz="7200" dirty="0">
                <a:latin typeface="Lato Black" panose="020F0502020204030203" pitchFamily="34" charset="0"/>
                <a:ea typeface="Lato Black" panose="020F0502020204030203" pitchFamily="34" charset="0"/>
                <a:cs typeface="Lato Black" panose="020F0502020204030203" pitchFamily="34" charset="0"/>
              </a:rPr>
              <a:t>LAW</a:t>
            </a:r>
          </a:p>
        </p:txBody>
      </p:sp>
      <p:sp>
        <p:nvSpPr>
          <p:cNvPr id="4" name="Oval 3">
            <a:extLst>
              <a:ext uri="{FF2B5EF4-FFF2-40B4-BE49-F238E27FC236}">
                <a16:creationId xmlns:a16="http://schemas.microsoft.com/office/drawing/2014/main" id="{6F4FC2BA-95B2-304E-A1FF-C292B5B010CD}"/>
              </a:ext>
            </a:extLst>
          </p:cNvPr>
          <p:cNvSpPr/>
          <p:nvPr/>
        </p:nvSpPr>
        <p:spPr>
          <a:xfrm>
            <a:off x="4404181" y="2070848"/>
            <a:ext cx="860611" cy="860611"/>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B8D89DE-2076-8E4D-BDD4-6C06906FA46D}"/>
              </a:ext>
            </a:extLst>
          </p:cNvPr>
          <p:cNvSpPr/>
          <p:nvPr/>
        </p:nvSpPr>
        <p:spPr>
          <a:xfrm>
            <a:off x="4453351" y="2097743"/>
            <a:ext cx="811441" cy="707886"/>
          </a:xfrm>
          <a:prstGeom prst="rect">
            <a:avLst/>
          </a:prstGeom>
        </p:spPr>
        <p:txBody>
          <a:bodyPr wrap="none">
            <a:spAutoFit/>
          </a:bodyPr>
          <a:lstStyle/>
          <a:p>
            <a:r>
              <a:rPr lang="en-US" sz="4000" b="1" dirty="0">
                <a:solidFill>
                  <a:srgbClr val="146FA8"/>
                </a:solidFill>
                <a:latin typeface="Lato Black" panose="020F0502020204030203" pitchFamily="34" charset="0"/>
                <a:ea typeface="Lato Black" panose="020F0502020204030203" pitchFamily="34" charset="0"/>
                <a:cs typeface="Lato Black" panose="020F0502020204030203" pitchFamily="34" charset="0"/>
              </a:rPr>
              <a:t>vs.</a:t>
            </a:r>
          </a:p>
        </p:txBody>
      </p:sp>
    </p:spTree>
    <p:extLst>
      <p:ext uri="{BB962C8B-B14F-4D97-AF65-F5344CB8AC3E}">
        <p14:creationId xmlns:p14="http://schemas.microsoft.com/office/powerpoint/2010/main" val="2462316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C71F1-1EB1-8E43-9F59-EC65EC2004BD}"/>
              </a:ext>
            </a:extLst>
          </p:cNvPr>
          <p:cNvSpPr>
            <a:spLocks noGrp="1"/>
          </p:cNvSpPr>
          <p:nvPr>
            <p:ph type="body" idx="1"/>
          </p:nvPr>
        </p:nvSpPr>
        <p:spPr/>
        <p:txBody>
          <a:bodyPr>
            <a:normAutofit lnSpcReduction="10000"/>
          </a:bodyPr>
          <a:lstStyle/>
          <a:p>
            <a:r>
              <a:rPr lang="en-US" sz="4000" b="1" baseline="30000" dirty="0">
                <a:latin typeface="Lato Black" panose="020F0502020204030203" pitchFamily="34" charset="0"/>
                <a:ea typeface="Lato Black" panose="020F0502020204030203" pitchFamily="34" charset="0"/>
                <a:cs typeface="Lato Black" panose="020F0502020204030203" pitchFamily="34" charset="0"/>
              </a:rPr>
              <a:t>FAITH vs. LAW</a:t>
            </a:r>
          </a:p>
          <a:p>
            <a:r>
              <a:rPr lang="en-US" sz="3500" dirty="0"/>
              <a:t>More than that, I count all things to be loss in view of the surpassing value of knowing Christ Jesus my Lord, for whom I have suffered the loss of all things, and count them but rubbish so that I may gain Christ,</a:t>
            </a:r>
          </a:p>
        </p:txBody>
      </p:sp>
      <p:sp>
        <p:nvSpPr>
          <p:cNvPr id="3" name="Content Placeholder 2">
            <a:extLst>
              <a:ext uri="{FF2B5EF4-FFF2-40B4-BE49-F238E27FC236}">
                <a16:creationId xmlns:a16="http://schemas.microsoft.com/office/drawing/2014/main" id="{AC42E572-3DAA-B946-B895-B4D517619DD0}"/>
              </a:ext>
            </a:extLst>
          </p:cNvPr>
          <p:cNvSpPr>
            <a:spLocks noGrp="1"/>
          </p:cNvSpPr>
          <p:nvPr>
            <p:ph sz="quarter" idx="10"/>
          </p:nvPr>
        </p:nvSpPr>
        <p:spPr/>
        <p:txBody>
          <a:bodyPr/>
          <a:lstStyle/>
          <a:p>
            <a:r>
              <a:rPr lang="en-US" dirty="0"/>
              <a:t>- Philippians 3:8</a:t>
            </a:r>
          </a:p>
        </p:txBody>
      </p:sp>
    </p:spTree>
    <p:extLst>
      <p:ext uri="{BB962C8B-B14F-4D97-AF65-F5344CB8AC3E}">
        <p14:creationId xmlns:p14="http://schemas.microsoft.com/office/powerpoint/2010/main" val="94985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D7C13F-2C0B-334D-9B8F-8F8259F3019D}"/>
              </a:ext>
            </a:extLst>
          </p:cNvPr>
          <p:cNvSpPr>
            <a:spLocks noGrp="1"/>
          </p:cNvSpPr>
          <p:nvPr>
            <p:ph type="body" idx="1"/>
          </p:nvPr>
        </p:nvSpPr>
        <p:spPr>
          <a:xfrm>
            <a:off x="685800" y="347619"/>
            <a:ext cx="7678271" cy="3693156"/>
          </a:xfrm>
        </p:spPr>
        <p:txBody>
          <a:bodyPr/>
          <a:lstStyle/>
          <a:p>
            <a:r>
              <a:rPr lang="en-US" dirty="0"/>
              <a:t>and may be found in Him, not having a righteousness of my own derived from the Law, but that which is through faith in Christ, the righteousness which comes from God on the basis of faith,</a:t>
            </a:r>
          </a:p>
        </p:txBody>
      </p:sp>
      <p:sp>
        <p:nvSpPr>
          <p:cNvPr id="3" name="Content Placeholder 2">
            <a:extLst>
              <a:ext uri="{FF2B5EF4-FFF2-40B4-BE49-F238E27FC236}">
                <a16:creationId xmlns:a16="http://schemas.microsoft.com/office/drawing/2014/main" id="{C8D803B0-A934-B944-A7FE-B1FEBBBA956C}"/>
              </a:ext>
            </a:extLst>
          </p:cNvPr>
          <p:cNvSpPr>
            <a:spLocks noGrp="1"/>
          </p:cNvSpPr>
          <p:nvPr>
            <p:ph sz="quarter" idx="10"/>
          </p:nvPr>
        </p:nvSpPr>
        <p:spPr/>
        <p:txBody>
          <a:bodyPr/>
          <a:lstStyle/>
          <a:p>
            <a:r>
              <a:rPr lang="en-US" dirty="0"/>
              <a:t>- Philippians 3:9</a:t>
            </a:r>
          </a:p>
        </p:txBody>
      </p:sp>
    </p:spTree>
    <p:extLst>
      <p:ext uri="{BB962C8B-B14F-4D97-AF65-F5344CB8AC3E}">
        <p14:creationId xmlns:p14="http://schemas.microsoft.com/office/powerpoint/2010/main" val="137233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1CFFC6-D87C-D24F-9BEF-85EA8B333F3B}"/>
              </a:ext>
            </a:extLst>
          </p:cNvPr>
          <p:cNvSpPr>
            <a:spLocks noGrp="1"/>
          </p:cNvSpPr>
          <p:nvPr>
            <p:ph type="body" idx="1"/>
          </p:nvPr>
        </p:nvSpPr>
        <p:spPr/>
        <p:txBody>
          <a:bodyPr/>
          <a:lstStyle/>
          <a:p>
            <a:r>
              <a:rPr lang="en-US" dirty="0"/>
              <a:t>He who has believed and has been baptized shall be saved; but he who has disbelieved shall be condemned.</a:t>
            </a:r>
          </a:p>
        </p:txBody>
      </p:sp>
      <p:sp>
        <p:nvSpPr>
          <p:cNvPr id="3" name="Content Placeholder 2">
            <a:extLst>
              <a:ext uri="{FF2B5EF4-FFF2-40B4-BE49-F238E27FC236}">
                <a16:creationId xmlns:a16="http://schemas.microsoft.com/office/drawing/2014/main" id="{144C6F95-BAE6-D244-A847-03AAE588427C}"/>
              </a:ext>
            </a:extLst>
          </p:cNvPr>
          <p:cNvSpPr>
            <a:spLocks noGrp="1"/>
          </p:cNvSpPr>
          <p:nvPr>
            <p:ph sz="quarter" idx="10"/>
          </p:nvPr>
        </p:nvSpPr>
        <p:spPr/>
        <p:txBody>
          <a:bodyPr/>
          <a:lstStyle/>
          <a:p>
            <a:r>
              <a:rPr lang="en-US" dirty="0"/>
              <a:t>- Mark 16:16</a:t>
            </a:r>
          </a:p>
        </p:txBody>
      </p:sp>
    </p:spTree>
    <p:extLst>
      <p:ext uri="{BB962C8B-B14F-4D97-AF65-F5344CB8AC3E}">
        <p14:creationId xmlns:p14="http://schemas.microsoft.com/office/powerpoint/2010/main" val="47419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D7C13F-2C0B-334D-9B8F-8F8259F3019D}"/>
              </a:ext>
            </a:extLst>
          </p:cNvPr>
          <p:cNvSpPr>
            <a:spLocks noGrp="1"/>
          </p:cNvSpPr>
          <p:nvPr>
            <p:ph type="body" idx="1"/>
          </p:nvPr>
        </p:nvSpPr>
        <p:spPr>
          <a:xfrm>
            <a:off x="685800" y="347619"/>
            <a:ext cx="7678271" cy="3693156"/>
          </a:xfrm>
        </p:spPr>
        <p:txBody>
          <a:bodyPr/>
          <a:lstStyle/>
          <a:p>
            <a:r>
              <a:rPr lang="en-US" baseline="30000" dirty="0"/>
              <a:t>10</a:t>
            </a:r>
            <a:r>
              <a:rPr lang="en-US" dirty="0"/>
              <a:t> that I may know Him and the power of His resurrection and the fellowship of His sufferings, being conformed to His death; </a:t>
            </a:r>
            <a:r>
              <a:rPr lang="en-US" baseline="30000" dirty="0"/>
              <a:t>11</a:t>
            </a:r>
            <a:r>
              <a:rPr lang="en-US" dirty="0"/>
              <a:t> in order that I may attain to the resurrection from the dead.</a:t>
            </a:r>
          </a:p>
        </p:txBody>
      </p:sp>
      <p:sp>
        <p:nvSpPr>
          <p:cNvPr id="3" name="Content Placeholder 2">
            <a:extLst>
              <a:ext uri="{FF2B5EF4-FFF2-40B4-BE49-F238E27FC236}">
                <a16:creationId xmlns:a16="http://schemas.microsoft.com/office/drawing/2014/main" id="{C8D803B0-A934-B944-A7FE-B1FEBBBA956C}"/>
              </a:ext>
            </a:extLst>
          </p:cNvPr>
          <p:cNvSpPr>
            <a:spLocks noGrp="1"/>
          </p:cNvSpPr>
          <p:nvPr>
            <p:ph sz="quarter" idx="10"/>
          </p:nvPr>
        </p:nvSpPr>
        <p:spPr/>
        <p:txBody>
          <a:bodyPr/>
          <a:lstStyle/>
          <a:p>
            <a:r>
              <a:rPr lang="en-US" dirty="0"/>
              <a:t>- Philippians 3:10-11</a:t>
            </a:r>
          </a:p>
        </p:txBody>
      </p:sp>
    </p:spTree>
    <p:extLst>
      <p:ext uri="{BB962C8B-B14F-4D97-AF65-F5344CB8AC3E}">
        <p14:creationId xmlns:p14="http://schemas.microsoft.com/office/powerpoint/2010/main" val="252484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41B22-729A-3A43-90B4-84ACF65F022C}"/>
              </a:ext>
            </a:extLst>
          </p:cNvPr>
          <p:cNvSpPr>
            <a:spLocks noGrp="1"/>
          </p:cNvSpPr>
          <p:nvPr>
            <p:ph type="title"/>
          </p:nvPr>
        </p:nvSpPr>
        <p:spPr>
          <a:xfrm>
            <a:off x="1640540" y="0"/>
            <a:ext cx="6845091" cy="5143500"/>
          </a:xfrm>
        </p:spPr>
        <p:txBody>
          <a:bodyPr>
            <a:normAutofit/>
          </a:bodyPr>
          <a:lstStyle/>
          <a:p>
            <a:r>
              <a:rPr lang="en-US" sz="6600" dirty="0">
                <a:latin typeface="Lato Black" panose="020F0502020204030203" pitchFamily="34" charset="0"/>
                <a:ea typeface="Lato Black" panose="020F0502020204030203" pitchFamily="34" charset="0"/>
                <a:cs typeface="Lato Black" panose="020F0502020204030203" pitchFamily="34" charset="0"/>
              </a:rPr>
              <a:t>THE PRIZE </a:t>
            </a:r>
            <a:r>
              <a:rPr lang="en-US" sz="6600" dirty="0"/>
              <a:t>= </a:t>
            </a:r>
            <a:br>
              <a:rPr lang="en-US" sz="6600" dirty="0"/>
            </a:br>
            <a:r>
              <a:rPr lang="en-US" sz="6600" dirty="0">
                <a:latin typeface="Lato Black" panose="020F0502020204030203" pitchFamily="34" charset="0"/>
                <a:ea typeface="Lato Black" panose="020F0502020204030203" pitchFamily="34" charset="0"/>
                <a:cs typeface="Lato Black" panose="020F0502020204030203" pitchFamily="34" charset="0"/>
              </a:rPr>
              <a:t>ETERNAL LIFE</a:t>
            </a:r>
          </a:p>
        </p:txBody>
      </p:sp>
    </p:spTree>
    <p:extLst>
      <p:ext uri="{BB962C8B-B14F-4D97-AF65-F5344CB8AC3E}">
        <p14:creationId xmlns:p14="http://schemas.microsoft.com/office/powerpoint/2010/main" val="77868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C71F1-1EB1-8E43-9F59-EC65EC2004BD}"/>
              </a:ext>
            </a:extLst>
          </p:cNvPr>
          <p:cNvSpPr>
            <a:spLocks noGrp="1"/>
          </p:cNvSpPr>
          <p:nvPr>
            <p:ph type="body" idx="1"/>
          </p:nvPr>
        </p:nvSpPr>
        <p:spPr>
          <a:xfrm>
            <a:off x="685800" y="347619"/>
            <a:ext cx="7687235" cy="3693156"/>
          </a:xfrm>
        </p:spPr>
        <p:txBody>
          <a:bodyPr>
            <a:normAutofit fontScale="92500"/>
          </a:bodyPr>
          <a:lstStyle/>
          <a:p>
            <a:r>
              <a:rPr lang="en-US" sz="4000" b="1" baseline="30000" dirty="0">
                <a:latin typeface="Lato Black" panose="020F0502020204030203" pitchFamily="34" charset="0"/>
                <a:ea typeface="Lato Black" panose="020F0502020204030203" pitchFamily="34" charset="0"/>
                <a:cs typeface="Lato Black" panose="020F0502020204030203" pitchFamily="34" charset="0"/>
              </a:rPr>
              <a:t>THE PRIZE = ETERNAL LIFE</a:t>
            </a:r>
          </a:p>
          <a:p>
            <a:r>
              <a:rPr lang="en-US" sz="3000" baseline="30000" dirty="0"/>
              <a:t>12</a:t>
            </a:r>
            <a:r>
              <a:rPr lang="en-US" sz="3000" dirty="0"/>
              <a:t> Not that I have already obtained it or have already become perfect, but I press on so that I may lay hold of that for which also I was laid hold of by Christ Jesus. </a:t>
            </a:r>
            <a:r>
              <a:rPr lang="en-US" sz="3000" baseline="30000" dirty="0"/>
              <a:t>13</a:t>
            </a:r>
            <a:r>
              <a:rPr lang="en-US" sz="3000" dirty="0"/>
              <a:t> Brethren, I do not regard myself as having laid hold of it yet; but one thing I do: forgetting what lies behind and reaching forward to what lies ahead,</a:t>
            </a:r>
          </a:p>
        </p:txBody>
      </p:sp>
      <p:sp>
        <p:nvSpPr>
          <p:cNvPr id="3" name="Content Placeholder 2">
            <a:extLst>
              <a:ext uri="{FF2B5EF4-FFF2-40B4-BE49-F238E27FC236}">
                <a16:creationId xmlns:a16="http://schemas.microsoft.com/office/drawing/2014/main" id="{AC42E572-3DAA-B946-B895-B4D517619DD0}"/>
              </a:ext>
            </a:extLst>
          </p:cNvPr>
          <p:cNvSpPr>
            <a:spLocks noGrp="1"/>
          </p:cNvSpPr>
          <p:nvPr>
            <p:ph sz="quarter" idx="10"/>
          </p:nvPr>
        </p:nvSpPr>
        <p:spPr/>
        <p:txBody>
          <a:bodyPr/>
          <a:lstStyle/>
          <a:p>
            <a:r>
              <a:rPr lang="en-US" dirty="0"/>
              <a:t>- Philippians 3:12-13</a:t>
            </a:r>
          </a:p>
        </p:txBody>
      </p:sp>
    </p:spTree>
    <p:extLst>
      <p:ext uri="{BB962C8B-B14F-4D97-AF65-F5344CB8AC3E}">
        <p14:creationId xmlns:p14="http://schemas.microsoft.com/office/powerpoint/2010/main" val="118575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812632-2411-CC4E-8F42-61FC221085F1}"/>
              </a:ext>
            </a:extLst>
          </p:cNvPr>
          <p:cNvSpPr>
            <a:spLocks noGrp="1"/>
          </p:cNvSpPr>
          <p:nvPr>
            <p:ph type="body" idx="1"/>
          </p:nvPr>
        </p:nvSpPr>
        <p:spPr/>
        <p:txBody>
          <a:bodyPr>
            <a:normAutofit/>
          </a:bodyPr>
          <a:lstStyle/>
          <a:p>
            <a:r>
              <a:rPr lang="en-US" sz="4000" dirty="0"/>
              <a:t>I press on toward the goal for the prize of the upward call of God in Christ Jesus.</a:t>
            </a:r>
          </a:p>
        </p:txBody>
      </p:sp>
      <p:sp>
        <p:nvSpPr>
          <p:cNvPr id="3" name="Content Placeholder 2">
            <a:extLst>
              <a:ext uri="{FF2B5EF4-FFF2-40B4-BE49-F238E27FC236}">
                <a16:creationId xmlns:a16="http://schemas.microsoft.com/office/drawing/2014/main" id="{43C1EB44-15AB-3E4F-9237-34712ED373B0}"/>
              </a:ext>
            </a:extLst>
          </p:cNvPr>
          <p:cNvSpPr>
            <a:spLocks noGrp="1"/>
          </p:cNvSpPr>
          <p:nvPr>
            <p:ph sz="quarter" idx="10"/>
          </p:nvPr>
        </p:nvSpPr>
        <p:spPr/>
        <p:txBody>
          <a:bodyPr/>
          <a:lstStyle/>
          <a:p>
            <a:r>
              <a:rPr lang="en-US" dirty="0"/>
              <a:t>- Philippians 3:14</a:t>
            </a:r>
          </a:p>
        </p:txBody>
      </p:sp>
    </p:spTree>
    <p:extLst>
      <p:ext uri="{BB962C8B-B14F-4D97-AF65-F5344CB8AC3E}">
        <p14:creationId xmlns:p14="http://schemas.microsoft.com/office/powerpoint/2010/main" val="546465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C71F1-1EB1-8E43-9F59-EC65EC2004BD}"/>
              </a:ext>
            </a:extLst>
          </p:cNvPr>
          <p:cNvSpPr>
            <a:spLocks noGrp="1"/>
          </p:cNvSpPr>
          <p:nvPr>
            <p:ph type="body" idx="1"/>
          </p:nvPr>
        </p:nvSpPr>
        <p:spPr>
          <a:xfrm>
            <a:off x="685800" y="347619"/>
            <a:ext cx="7772400" cy="3693156"/>
          </a:xfrm>
        </p:spPr>
        <p:txBody>
          <a:bodyPr>
            <a:normAutofit fontScale="92500"/>
          </a:bodyPr>
          <a:lstStyle/>
          <a:p>
            <a:r>
              <a:rPr lang="en-US" sz="4000" b="1" baseline="30000" dirty="0">
                <a:latin typeface="Lato Black" panose="020F0502020204030203" pitchFamily="34" charset="0"/>
                <a:ea typeface="Lato Black" panose="020F0502020204030203" pitchFamily="34" charset="0"/>
                <a:cs typeface="Lato Black" panose="020F0502020204030203" pitchFamily="34" charset="0"/>
              </a:rPr>
              <a:t>PERFECTION</a:t>
            </a:r>
          </a:p>
          <a:p>
            <a:r>
              <a:rPr lang="en-US" sz="3500" baseline="30000" dirty="0"/>
              <a:t>15</a:t>
            </a:r>
            <a:r>
              <a:rPr lang="en-US" sz="3500" dirty="0"/>
              <a:t> Let us therefore, as many as are perfect, have this attitude; and if in anything you have a different attitude, God will reveal that also to you; </a:t>
            </a:r>
            <a:r>
              <a:rPr lang="en-US" sz="3500" baseline="30000" dirty="0"/>
              <a:t>16</a:t>
            </a:r>
            <a:r>
              <a:rPr lang="en-US" sz="3500" dirty="0"/>
              <a:t> however, let us keep living by that same standard to which we have attained.</a:t>
            </a:r>
          </a:p>
        </p:txBody>
      </p:sp>
      <p:sp>
        <p:nvSpPr>
          <p:cNvPr id="3" name="Content Placeholder 2">
            <a:extLst>
              <a:ext uri="{FF2B5EF4-FFF2-40B4-BE49-F238E27FC236}">
                <a16:creationId xmlns:a16="http://schemas.microsoft.com/office/drawing/2014/main" id="{AC42E572-3DAA-B946-B895-B4D517619DD0}"/>
              </a:ext>
            </a:extLst>
          </p:cNvPr>
          <p:cNvSpPr>
            <a:spLocks noGrp="1"/>
          </p:cNvSpPr>
          <p:nvPr>
            <p:ph sz="quarter" idx="10"/>
          </p:nvPr>
        </p:nvSpPr>
        <p:spPr/>
        <p:txBody>
          <a:bodyPr/>
          <a:lstStyle/>
          <a:p>
            <a:r>
              <a:rPr lang="en-US" dirty="0"/>
              <a:t>- Philippians 3:15-16</a:t>
            </a:r>
          </a:p>
        </p:txBody>
      </p:sp>
    </p:spTree>
    <p:extLst>
      <p:ext uri="{BB962C8B-B14F-4D97-AF65-F5344CB8AC3E}">
        <p14:creationId xmlns:p14="http://schemas.microsoft.com/office/powerpoint/2010/main" val="3051710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83670-19AA-234E-9488-55948F8FD859}"/>
              </a:ext>
            </a:extLst>
          </p:cNvPr>
          <p:cNvSpPr>
            <a:spLocks noGrp="1"/>
          </p:cNvSpPr>
          <p:nvPr>
            <p:ph type="title"/>
          </p:nvPr>
        </p:nvSpPr>
        <p:spPr>
          <a:xfrm>
            <a:off x="1559858" y="0"/>
            <a:ext cx="6925773" cy="5143500"/>
          </a:xfrm>
        </p:spPr>
        <p:txBody>
          <a:bodyPr>
            <a:normAutofit/>
          </a:bodyPr>
          <a:lstStyle/>
          <a:p>
            <a:r>
              <a:rPr lang="en-US" sz="6000" dirty="0">
                <a:latin typeface="Lato Black" panose="020F0502020204030203" pitchFamily="34" charset="0"/>
                <a:ea typeface="Lato Black" panose="020F0502020204030203" pitchFamily="34" charset="0"/>
                <a:cs typeface="Lato Black" panose="020F0502020204030203" pitchFamily="34" charset="0"/>
              </a:rPr>
              <a:t>THE GOSPEL IS </a:t>
            </a:r>
            <a:br>
              <a:rPr lang="en-US" sz="6000" dirty="0">
                <a:latin typeface="Lato Black" panose="020F0502020204030203" pitchFamily="34" charset="0"/>
                <a:ea typeface="Lato Black" panose="020F0502020204030203" pitchFamily="34" charset="0"/>
                <a:cs typeface="Lato Black" panose="020F0502020204030203" pitchFamily="34" charset="0"/>
              </a:rPr>
            </a:br>
            <a:r>
              <a:rPr lang="en-US" sz="6000" dirty="0">
                <a:latin typeface="Lato Black" panose="020F0502020204030203" pitchFamily="34" charset="0"/>
                <a:ea typeface="Lato Black" panose="020F0502020204030203" pitchFamily="34" charset="0"/>
                <a:cs typeface="Lato Black" panose="020F0502020204030203" pitchFamily="34" charset="0"/>
              </a:rPr>
              <a:t>ALL WE NEED.</a:t>
            </a:r>
            <a:br>
              <a:rPr lang="en-US" sz="6000" dirty="0"/>
            </a:br>
            <a:r>
              <a:rPr lang="en-US" sz="4000" b="0" dirty="0"/>
              <a:t>(Romans 1:16)</a:t>
            </a:r>
            <a:endParaRPr lang="en-US" sz="6000" b="0" dirty="0"/>
          </a:p>
        </p:txBody>
      </p:sp>
    </p:spTree>
    <p:extLst>
      <p:ext uri="{BB962C8B-B14F-4D97-AF65-F5344CB8AC3E}">
        <p14:creationId xmlns:p14="http://schemas.microsoft.com/office/powerpoint/2010/main" val="354408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83670-19AA-234E-9488-55948F8FD859}"/>
              </a:ext>
            </a:extLst>
          </p:cNvPr>
          <p:cNvSpPr>
            <a:spLocks noGrp="1"/>
          </p:cNvSpPr>
          <p:nvPr>
            <p:ph type="title"/>
          </p:nvPr>
        </p:nvSpPr>
        <p:spPr>
          <a:xfrm>
            <a:off x="1524000" y="0"/>
            <a:ext cx="7082118" cy="5143500"/>
          </a:xfrm>
        </p:spPr>
        <p:txBody>
          <a:bodyPr>
            <a:normAutofit/>
          </a:bodyPr>
          <a:lstStyle/>
          <a:p>
            <a:r>
              <a:rPr lang="en-US" sz="6000" dirty="0">
                <a:latin typeface="Lato Black" panose="020F0502020204030203" pitchFamily="34" charset="0"/>
                <a:ea typeface="Lato Black" panose="020F0502020204030203" pitchFamily="34" charset="0"/>
                <a:cs typeface="Lato Black" panose="020F0502020204030203" pitchFamily="34" charset="0"/>
              </a:rPr>
              <a:t>CONDEMNATION OF THE ENEMIES</a:t>
            </a:r>
            <a:endParaRPr lang="en-US" sz="6000" b="0" dirty="0"/>
          </a:p>
        </p:txBody>
      </p:sp>
    </p:spTree>
    <p:extLst>
      <p:ext uri="{BB962C8B-B14F-4D97-AF65-F5344CB8AC3E}">
        <p14:creationId xmlns:p14="http://schemas.microsoft.com/office/powerpoint/2010/main" val="2575173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A64B8-8C41-734D-B009-435F0E4327B5}"/>
              </a:ext>
            </a:extLst>
          </p:cNvPr>
          <p:cNvSpPr>
            <a:spLocks noGrp="1"/>
          </p:cNvSpPr>
          <p:nvPr>
            <p:ph type="body" idx="1"/>
          </p:nvPr>
        </p:nvSpPr>
        <p:spPr/>
        <p:txBody>
          <a:bodyPr>
            <a:normAutofit/>
          </a:bodyPr>
          <a:lstStyle/>
          <a:p>
            <a:r>
              <a:rPr lang="en-US" sz="4000" dirty="0"/>
              <a:t>Brethren, join in following my example, and observe those who walk according to the pattern you have in us.</a:t>
            </a:r>
          </a:p>
        </p:txBody>
      </p:sp>
      <p:sp>
        <p:nvSpPr>
          <p:cNvPr id="3" name="Content Placeholder 2">
            <a:extLst>
              <a:ext uri="{FF2B5EF4-FFF2-40B4-BE49-F238E27FC236}">
                <a16:creationId xmlns:a16="http://schemas.microsoft.com/office/drawing/2014/main" id="{432ECD07-AB96-544D-81B5-FB6E11AFBA9E}"/>
              </a:ext>
            </a:extLst>
          </p:cNvPr>
          <p:cNvSpPr>
            <a:spLocks noGrp="1"/>
          </p:cNvSpPr>
          <p:nvPr>
            <p:ph sz="quarter" idx="10"/>
          </p:nvPr>
        </p:nvSpPr>
        <p:spPr/>
        <p:txBody>
          <a:bodyPr/>
          <a:lstStyle/>
          <a:p>
            <a:r>
              <a:rPr lang="en-US" dirty="0"/>
              <a:t>- Philippians 3:17</a:t>
            </a:r>
          </a:p>
        </p:txBody>
      </p:sp>
    </p:spTree>
    <p:extLst>
      <p:ext uri="{BB962C8B-B14F-4D97-AF65-F5344CB8AC3E}">
        <p14:creationId xmlns:p14="http://schemas.microsoft.com/office/powerpoint/2010/main" val="469552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A64B8-8C41-734D-B009-435F0E4327B5}"/>
              </a:ext>
            </a:extLst>
          </p:cNvPr>
          <p:cNvSpPr>
            <a:spLocks noGrp="1"/>
          </p:cNvSpPr>
          <p:nvPr>
            <p:ph type="body" idx="1"/>
          </p:nvPr>
        </p:nvSpPr>
        <p:spPr/>
        <p:txBody>
          <a:bodyPr>
            <a:normAutofit/>
          </a:bodyPr>
          <a:lstStyle/>
          <a:p>
            <a:r>
              <a:rPr lang="en-US" sz="4000" dirty="0"/>
              <a:t>For many walk, of whom I often told you, and now tell you even weeping, that they are enemies of the cross of Christ,</a:t>
            </a:r>
          </a:p>
        </p:txBody>
      </p:sp>
      <p:sp>
        <p:nvSpPr>
          <p:cNvPr id="3" name="Content Placeholder 2">
            <a:extLst>
              <a:ext uri="{FF2B5EF4-FFF2-40B4-BE49-F238E27FC236}">
                <a16:creationId xmlns:a16="http://schemas.microsoft.com/office/drawing/2014/main" id="{432ECD07-AB96-544D-81B5-FB6E11AFBA9E}"/>
              </a:ext>
            </a:extLst>
          </p:cNvPr>
          <p:cNvSpPr>
            <a:spLocks noGrp="1"/>
          </p:cNvSpPr>
          <p:nvPr>
            <p:ph sz="quarter" idx="10"/>
          </p:nvPr>
        </p:nvSpPr>
        <p:spPr/>
        <p:txBody>
          <a:bodyPr/>
          <a:lstStyle/>
          <a:p>
            <a:r>
              <a:rPr lang="en-US" dirty="0"/>
              <a:t>- Philippians 3:18</a:t>
            </a:r>
          </a:p>
        </p:txBody>
      </p:sp>
    </p:spTree>
    <p:extLst>
      <p:ext uri="{BB962C8B-B14F-4D97-AF65-F5344CB8AC3E}">
        <p14:creationId xmlns:p14="http://schemas.microsoft.com/office/powerpoint/2010/main" val="992249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A64B8-8C41-734D-B009-435F0E4327B5}"/>
              </a:ext>
            </a:extLst>
          </p:cNvPr>
          <p:cNvSpPr>
            <a:spLocks noGrp="1"/>
          </p:cNvSpPr>
          <p:nvPr>
            <p:ph type="body" idx="1"/>
          </p:nvPr>
        </p:nvSpPr>
        <p:spPr/>
        <p:txBody>
          <a:bodyPr>
            <a:normAutofit/>
          </a:bodyPr>
          <a:lstStyle/>
          <a:p>
            <a:r>
              <a:rPr lang="en-US" sz="4000" dirty="0"/>
              <a:t>whose end is destruction, whose god is their appetite, and whose glory is in their shame, who set their minds on earthly things.</a:t>
            </a:r>
          </a:p>
        </p:txBody>
      </p:sp>
      <p:sp>
        <p:nvSpPr>
          <p:cNvPr id="3" name="Content Placeholder 2">
            <a:extLst>
              <a:ext uri="{FF2B5EF4-FFF2-40B4-BE49-F238E27FC236}">
                <a16:creationId xmlns:a16="http://schemas.microsoft.com/office/drawing/2014/main" id="{432ECD07-AB96-544D-81B5-FB6E11AFBA9E}"/>
              </a:ext>
            </a:extLst>
          </p:cNvPr>
          <p:cNvSpPr>
            <a:spLocks noGrp="1"/>
          </p:cNvSpPr>
          <p:nvPr>
            <p:ph sz="quarter" idx="10"/>
          </p:nvPr>
        </p:nvSpPr>
        <p:spPr/>
        <p:txBody>
          <a:bodyPr/>
          <a:lstStyle/>
          <a:p>
            <a:r>
              <a:rPr lang="en-US" dirty="0"/>
              <a:t>- Philippians 3:19</a:t>
            </a:r>
          </a:p>
        </p:txBody>
      </p:sp>
    </p:spTree>
    <p:extLst>
      <p:ext uri="{BB962C8B-B14F-4D97-AF65-F5344CB8AC3E}">
        <p14:creationId xmlns:p14="http://schemas.microsoft.com/office/powerpoint/2010/main" val="60767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0F69E-460D-9E41-A458-B4F3704F4FFA}"/>
              </a:ext>
            </a:extLst>
          </p:cNvPr>
          <p:cNvSpPr>
            <a:spLocks noGrp="1"/>
          </p:cNvSpPr>
          <p:nvPr>
            <p:ph type="body" idx="1"/>
          </p:nvPr>
        </p:nvSpPr>
        <p:spPr>
          <a:xfrm>
            <a:off x="827721" y="355570"/>
            <a:ext cx="2924092" cy="3693156"/>
          </a:xfrm>
        </p:spPr>
        <p:txBody>
          <a:bodyPr>
            <a:normAutofit/>
          </a:bodyPr>
          <a:lstStyle/>
          <a:p>
            <a:pPr algn="ctr">
              <a:lnSpc>
                <a:spcPct val="130000"/>
              </a:lnSpc>
            </a:pPr>
            <a:r>
              <a:rPr lang="en-US" sz="4400" b="1" dirty="0">
                <a:latin typeface="Lato Black" panose="020F0502020204030203" pitchFamily="34" charset="0"/>
                <a:ea typeface="Lato Black" panose="020F0502020204030203" pitchFamily="34" charset="0"/>
                <a:cs typeface="Lato Black" panose="020F0502020204030203" pitchFamily="34" charset="0"/>
              </a:rPr>
              <a:t>BELIEVE</a:t>
            </a:r>
          </a:p>
          <a:p>
            <a:pPr algn="ctr">
              <a:lnSpc>
                <a:spcPct val="130000"/>
              </a:lnSpc>
            </a:pPr>
            <a:r>
              <a:rPr lang="en-US" sz="4400" b="1" dirty="0">
                <a:latin typeface="Lato Black" panose="020F0502020204030203" pitchFamily="34" charset="0"/>
                <a:ea typeface="Lato Black" panose="020F0502020204030203" pitchFamily="34" charset="0"/>
                <a:cs typeface="Lato Black" panose="020F0502020204030203" pitchFamily="34" charset="0"/>
              </a:rPr>
              <a:t>BAPTISM</a:t>
            </a:r>
          </a:p>
        </p:txBody>
      </p:sp>
      <p:cxnSp>
        <p:nvCxnSpPr>
          <p:cNvPr id="5" name="Straight Connector 4">
            <a:extLst>
              <a:ext uri="{FF2B5EF4-FFF2-40B4-BE49-F238E27FC236}">
                <a16:creationId xmlns:a16="http://schemas.microsoft.com/office/drawing/2014/main" id="{9A596B29-DC1B-5F4D-85E3-BF7C93B2A80C}"/>
              </a:ext>
            </a:extLst>
          </p:cNvPr>
          <p:cNvCxnSpPr>
            <a:cxnSpLocks/>
            <a:stCxn id="2" idx="1"/>
            <a:endCxn id="2" idx="3"/>
          </p:cNvCxnSpPr>
          <p:nvPr/>
        </p:nvCxnSpPr>
        <p:spPr>
          <a:xfrm>
            <a:off x="827721" y="2202148"/>
            <a:ext cx="2924092"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A7FD9D1-1E5C-B740-AEF2-E7A4EA01CE4A}"/>
              </a:ext>
            </a:extLst>
          </p:cNvPr>
          <p:cNvSpPr txBox="1"/>
          <p:nvPr/>
        </p:nvSpPr>
        <p:spPr>
          <a:xfrm>
            <a:off x="4150581" y="1740753"/>
            <a:ext cx="542136" cy="830997"/>
          </a:xfrm>
          <a:prstGeom prst="rect">
            <a:avLst/>
          </a:prstGeom>
          <a:noFill/>
        </p:spPr>
        <p:txBody>
          <a:bodyPr wrap="none" rtlCol="0">
            <a:spAutoFit/>
          </a:bodyPr>
          <a:lstStyle/>
          <a:p>
            <a:r>
              <a:rPr lang="en-US" sz="4800" dirty="0">
                <a:latin typeface="Lato" panose="020F0502020204030203" pitchFamily="34" charset="0"/>
                <a:ea typeface="Lato" panose="020F0502020204030203" pitchFamily="34" charset="0"/>
                <a:cs typeface="Lato" panose="020F0502020204030203" pitchFamily="34" charset="0"/>
              </a:rPr>
              <a:t>=</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7" name="Text Placeholder 1">
            <a:extLst>
              <a:ext uri="{FF2B5EF4-FFF2-40B4-BE49-F238E27FC236}">
                <a16:creationId xmlns:a16="http://schemas.microsoft.com/office/drawing/2014/main" id="{AF176FD3-B860-4942-A8B5-6F33802F6587}"/>
              </a:ext>
            </a:extLst>
          </p:cNvPr>
          <p:cNvSpPr txBox="1">
            <a:spLocks/>
          </p:cNvSpPr>
          <p:nvPr/>
        </p:nvSpPr>
        <p:spPr>
          <a:xfrm>
            <a:off x="4868640" y="309673"/>
            <a:ext cx="3702657" cy="3693156"/>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lnSpc>
                <a:spcPct val="130000"/>
              </a:lnSpc>
            </a:pPr>
            <a:r>
              <a:rPr lang="en-US" sz="4400" b="1" dirty="0">
                <a:latin typeface="Lato Black" panose="020F0502020204030203" pitchFamily="34" charset="0"/>
                <a:ea typeface="Lato Black" panose="020F0502020204030203" pitchFamily="34" charset="0"/>
                <a:cs typeface="Lato Black" panose="020F0502020204030203" pitchFamily="34" charset="0"/>
              </a:rPr>
              <a:t>SALVATION</a:t>
            </a:r>
          </a:p>
        </p:txBody>
      </p:sp>
    </p:spTree>
    <p:extLst>
      <p:ext uri="{BB962C8B-B14F-4D97-AF65-F5344CB8AC3E}">
        <p14:creationId xmlns:p14="http://schemas.microsoft.com/office/powerpoint/2010/main" val="2255493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CB2ED9-FDA9-8446-9DAE-038D0047BD03}"/>
              </a:ext>
            </a:extLst>
          </p:cNvPr>
          <p:cNvSpPr>
            <a:spLocks noGrp="1"/>
          </p:cNvSpPr>
          <p:nvPr>
            <p:ph idx="1"/>
          </p:nvPr>
        </p:nvSpPr>
        <p:spPr/>
        <p:txBody>
          <a:bodyPr/>
          <a:lstStyle/>
          <a:p>
            <a:pPr marL="697230" indent="-697230">
              <a:buFont typeface="+mj-lt"/>
              <a:buAutoNum type="arabicPeriod"/>
            </a:pPr>
            <a:r>
              <a:rPr lang="en-US" sz="5400" b="1" dirty="0"/>
              <a:t>They will lose </a:t>
            </a:r>
            <a:br>
              <a:rPr lang="en-US" sz="5400" b="1" dirty="0"/>
            </a:br>
            <a:r>
              <a:rPr lang="en-US" sz="5400" b="1" dirty="0"/>
              <a:t>their salvation</a:t>
            </a:r>
          </a:p>
        </p:txBody>
      </p:sp>
      <p:sp>
        <p:nvSpPr>
          <p:cNvPr id="3" name="Title 2">
            <a:extLst>
              <a:ext uri="{FF2B5EF4-FFF2-40B4-BE49-F238E27FC236}">
                <a16:creationId xmlns:a16="http://schemas.microsoft.com/office/drawing/2014/main" id="{4F596CEB-E5FE-FC4F-A6E8-219E30D0AED7}"/>
              </a:ext>
            </a:extLst>
          </p:cNvPr>
          <p:cNvSpPr>
            <a:spLocks noGrp="1"/>
          </p:cNvSpPr>
          <p:nvPr>
            <p:ph type="title"/>
          </p:nvPr>
        </p:nvSpPr>
        <p:spPr/>
        <p:txBody>
          <a:bodyPr/>
          <a:lstStyle/>
          <a:p>
            <a:r>
              <a:rPr lang="en-US" dirty="0"/>
              <a:t>Motives and Punishment</a:t>
            </a:r>
          </a:p>
        </p:txBody>
      </p:sp>
    </p:spTree>
    <p:extLst>
      <p:ext uri="{BB962C8B-B14F-4D97-AF65-F5344CB8AC3E}">
        <p14:creationId xmlns:p14="http://schemas.microsoft.com/office/powerpoint/2010/main" val="1089598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CB2ED9-FDA9-8446-9DAE-038D0047BD03}"/>
              </a:ext>
            </a:extLst>
          </p:cNvPr>
          <p:cNvSpPr>
            <a:spLocks noGrp="1"/>
          </p:cNvSpPr>
          <p:nvPr>
            <p:ph idx="1"/>
          </p:nvPr>
        </p:nvSpPr>
        <p:spPr/>
        <p:txBody>
          <a:bodyPr/>
          <a:lstStyle/>
          <a:p>
            <a:pPr marL="697230" indent="-697230">
              <a:buFont typeface="+mj-lt"/>
              <a:buAutoNum type="arabicPeriod"/>
            </a:pPr>
            <a:r>
              <a:rPr lang="en-US" sz="2800" dirty="0"/>
              <a:t>They will lose their salvation</a:t>
            </a:r>
          </a:p>
          <a:p>
            <a:pPr marL="697230" indent="-697230">
              <a:buFont typeface="+mj-lt"/>
              <a:buAutoNum type="arabicPeriod"/>
            </a:pPr>
            <a:r>
              <a:rPr lang="en-US" sz="5400" b="1" dirty="0"/>
              <a:t>Their Lord is </a:t>
            </a:r>
            <a:r>
              <a:rPr lang="en-US" sz="5400" b="1" u="sng" dirty="0"/>
              <a:t>not</a:t>
            </a:r>
            <a:r>
              <a:rPr lang="en-US" sz="5400" b="1" dirty="0"/>
              <a:t> Jesus</a:t>
            </a:r>
          </a:p>
        </p:txBody>
      </p:sp>
      <p:sp>
        <p:nvSpPr>
          <p:cNvPr id="3" name="Title 2">
            <a:extLst>
              <a:ext uri="{FF2B5EF4-FFF2-40B4-BE49-F238E27FC236}">
                <a16:creationId xmlns:a16="http://schemas.microsoft.com/office/drawing/2014/main" id="{4F596CEB-E5FE-FC4F-A6E8-219E30D0AED7}"/>
              </a:ext>
            </a:extLst>
          </p:cNvPr>
          <p:cNvSpPr>
            <a:spLocks noGrp="1"/>
          </p:cNvSpPr>
          <p:nvPr>
            <p:ph type="title"/>
          </p:nvPr>
        </p:nvSpPr>
        <p:spPr/>
        <p:txBody>
          <a:bodyPr/>
          <a:lstStyle/>
          <a:p>
            <a:r>
              <a:rPr lang="en-US" dirty="0"/>
              <a:t>Motives and Punishment</a:t>
            </a:r>
          </a:p>
        </p:txBody>
      </p:sp>
    </p:spTree>
    <p:extLst>
      <p:ext uri="{BB962C8B-B14F-4D97-AF65-F5344CB8AC3E}">
        <p14:creationId xmlns:p14="http://schemas.microsoft.com/office/powerpoint/2010/main" val="834163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CB2ED9-FDA9-8446-9DAE-038D0047BD03}"/>
              </a:ext>
            </a:extLst>
          </p:cNvPr>
          <p:cNvSpPr>
            <a:spLocks noGrp="1"/>
          </p:cNvSpPr>
          <p:nvPr>
            <p:ph idx="1"/>
          </p:nvPr>
        </p:nvSpPr>
        <p:spPr/>
        <p:txBody>
          <a:bodyPr/>
          <a:lstStyle/>
          <a:p>
            <a:pPr marL="697230" indent="-697230">
              <a:buFont typeface="+mj-lt"/>
              <a:buAutoNum type="arabicPeriod"/>
            </a:pPr>
            <a:r>
              <a:rPr lang="en-US" sz="2800" dirty="0"/>
              <a:t>They will lose their salvation</a:t>
            </a:r>
          </a:p>
          <a:p>
            <a:pPr marL="697230" indent="-697230">
              <a:buFont typeface="+mj-lt"/>
              <a:buAutoNum type="arabicPeriod"/>
            </a:pPr>
            <a:r>
              <a:rPr lang="en-US" sz="2800" dirty="0"/>
              <a:t>Their Lord is </a:t>
            </a:r>
            <a:r>
              <a:rPr lang="en-US" sz="2800" u="sng" dirty="0"/>
              <a:t>not</a:t>
            </a:r>
            <a:r>
              <a:rPr lang="en-US" sz="2800" dirty="0"/>
              <a:t> Jesus</a:t>
            </a:r>
          </a:p>
          <a:p>
            <a:pPr marL="697230" indent="-697230">
              <a:buFont typeface="+mj-lt"/>
              <a:buAutoNum type="arabicPeriod"/>
            </a:pPr>
            <a:r>
              <a:rPr lang="en-US" sz="5400" b="1" dirty="0"/>
              <a:t>They depend on the wrong thing</a:t>
            </a:r>
          </a:p>
        </p:txBody>
      </p:sp>
      <p:sp>
        <p:nvSpPr>
          <p:cNvPr id="3" name="Title 2">
            <a:extLst>
              <a:ext uri="{FF2B5EF4-FFF2-40B4-BE49-F238E27FC236}">
                <a16:creationId xmlns:a16="http://schemas.microsoft.com/office/drawing/2014/main" id="{4F596CEB-E5FE-FC4F-A6E8-219E30D0AED7}"/>
              </a:ext>
            </a:extLst>
          </p:cNvPr>
          <p:cNvSpPr>
            <a:spLocks noGrp="1"/>
          </p:cNvSpPr>
          <p:nvPr>
            <p:ph type="title"/>
          </p:nvPr>
        </p:nvSpPr>
        <p:spPr/>
        <p:txBody>
          <a:bodyPr/>
          <a:lstStyle/>
          <a:p>
            <a:r>
              <a:rPr lang="en-US" dirty="0"/>
              <a:t>Motives and Punishment</a:t>
            </a:r>
          </a:p>
        </p:txBody>
      </p:sp>
    </p:spTree>
    <p:extLst>
      <p:ext uri="{BB962C8B-B14F-4D97-AF65-F5344CB8AC3E}">
        <p14:creationId xmlns:p14="http://schemas.microsoft.com/office/powerpoint/2010/main" val="3695424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C71F1-1EB1-8E43-9F59-EC65EC2004BD}"/>
              </a:ext>
            </a:extLst>
          </p:cNvPr>
          <p:cNvSpPr>
            <a:spLocks noGrp="1"/>
          </p:cNvSpPr>
          <p:nvPr>
            <p:ph type="body" idx="1"/>
          </p:nvPr>
        </p:nvSpPr>
        <p:spPr>
          <a:xfrm>
            <a:off x="685800" y="347619"/>
            <a:ext cx="7772400" cy="3693156"/>
          </a:xfrm>
        </p:spPr>
        <p:txBody>
          <a:bodyPr>
            <a:normAutofit lnSpcReduction="10000"/>
          </a:bodyPr>
          <a:lstStyle/>
          <a:p>
            <a:r>
              <a:rPr lang="en-US" sz="4000" b="1" baseline="30000" dirty="0">
                <a:latin typeface="Lato Black" panose="020F0502020204030203" pitchFamily="34" charset="0"/>
                <a:ea typeface="Lato Black" panose="020F0502020204030203" pitchFamily="34" charset="0"/>
                <a:cs typeface="Lato Black" panose="020F0502020204030203" pitchFamily="34" charset="0"/>
              </a:rPr>
              <a:t>COMMENDATION OF THE FAITHFUL</a:t>
            </a:r>
          </a:p>
          <a:p>
            <a:r>
              <a:rPr lang="en-US" sz="3000" baseline="30000" dirty="0"/>
              <a:t>20</a:t>
            </a:r>
            <a:r>
              <a:rPr lang="en-US" sz="3000" dirty="0"/>
              <a:t> For our citizenship is in heaven, from which also we eagerly wait for a Savior, the Lord Jesus Christ; </a:t>
            </a:r>
            <a:r>
              <a:rPr lang="en-US" sz="3000" baseline="30000" dirty="0"/>
              <a:t>21</a:t>
            </a:r>
            <a:r>
              <a:rPr lang="en-US" sz="3000" dirty="0"/>
              <a:t> who will transform the body of our humble state into conformity with the body of His glory, by the exertion of the power that He has even to subject all things to Himself.</a:t>
            </a:r>
          </a:p>
        </p:txBody>
      </p:sp>
      <p:sp>
        <p:nvSpPr>
          <p:cNvPr id="3" name="Content Placeholder 2">
            <a:extLst>
              <a:ext uri="{FF2B5EF4-FFF2-40B4-BE49-F238E27FC236}">
                <a16:creationId xmlns:a16="http://schemas.microsoft.com/office/drawing/2014/main" id="{AC42E572-3DAA-B946-B895-B4D517619DD0}"/>
              </a:ext>
            </a:extLst>
          </p:cNvPr>
          <p:cNvSpPr>
            <a:spLocks noGrp="1"/>
          </p:cNvSpPr>
          <p:nvPr>
            <p:ph sz="quarter" idx="10"/>
          </p:nvPr>
        </p:nvSpPr>
        <p:spPr/>
        <p:txBody>
          <a:bodyPr/>
          <a:lstStyle/>
          <a:p>
            <a:r>
              <a:rPr lang="en-US" dirty="0"/>
              <a:t>- Philippians 3:20-21</a:t>
            </a:r>
          </a:p>
        </p:txBody>
      </p:sp>
    </p:spTree>
    <p:extLst>
      <p:ext uri="{BB962C8B-B14F-4D97-AF65-F5344CB8AC3E}">
        <p14:creationId xmlns:p14="http://schemas.microsoft.com/office/powerpoint/2010/main" val="290710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D8EB9A-0A3F-764A-B4C3-3BC4077C07FC}"/>
              </a:ext>
            </a:extLst>
          </p:cNvPr>
          <p:cNvSpPr>
            <a:spLocks noGrp="1"/>
          </p:cNvSpPr>
          <p:nvPr>
            <p:ph type="body" idx="1"/>
          </p:nvPr>
        </p:nvSpPr>
        <p:spPr>
          <a:xfrm>
            <a:off x="573742" y="341343"/>
            <a:ext cx="8337176" cy="1893557"/>
          </a:xfrm>
        </p:spPr>
        <p:txBody>
          <a:bodyPr>
            <a:normAutofit/>
          </a:bodyPr>
          <a:lstStyle/>
          <a:p>
            <a:r>
              <a:rPr lang="en-US" sz="2700" dirty="0"/>
              <a:t>Jesus created our </a:t>
            </a:r>
            <a:r>
              <a:rPr lang="en-US" sz="2700" b="1" dirty="0"/>
              <a:t>physical</a:t>
            </a:r>
            <a:r>
              <a:rPr lang="en-US" sz="2700" dirty="0"/>
              <a:t> bodies </a:t>
            </a:r>
            <a:r>
              <a:rPr lang="en-US" sz="2400" dirty="0"/>
              <a:t>– Gen. 1:26-27</a:t>
            </a:r>
            <a:endParaRPr lang="en-US" sz="2700" dirty="0"/>
          </a:p>
        </p:txBody>
      </p:sp>
      <p:sp>
        <p:nvSpPr>
          <p:cNvPr id="4" name="Text Placeholder 1">
            <a:extLst>
              <a:ext uri="{FF2B5EF4-FFF2-40B4-BE49-F238E27FC236}">
                <a16:creationId xmlns:a16="http://schemas.microsoft.com/office/drawing/2014/main" id="{F6A6320E-97FD-704C-AE17-4D8E69FBBDD9}"/>
              </a:ext>
            </a:extLst>
          </p:cNvPr>
          <p:cNvSpPr txBox="1">
            <a:spLocks/>
          </p:cNvSpPr>
          <p:nvPr/>
        </p:nvSpPr>
        <p:spPr>
          <a:xfrm>
            <a:off x="573742" y="1955546"/>
            <a:ext cx="8570258" cy="1893557"/>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2700" dirty="0"/>
              <a:t>Jesus will create our </a:t>
            </a:r>
            <a:r>
              <a:rPr lang="en-US" sz="2700" b="1" dirty="0"/>
              <a:t>spiritual</a:t>
            </a:r>
            <a:r>
              <a:rPr lang="en-US" sz="2700" dirty="0"/>
              <a:t> bodies </a:t>
            </a:r>
            <a:r>
              <a:rPr lang="en-US" sz="2400" dirty="0"/>
              <a:t>– I Cor. 15:5-55</a:t>
            </a:r>
            <a:endParaRPr lang="en-US" sz="2700" dirty="0"/>
          </a:p>
        </p:txBody>
      </p:sp>
      <p:sp>
        <p:nvSpPr>
          <p:cNvPr id="5" name="TextBox 4">
            <a:extLst>
              <a:ext uri="{FF2B5EF4-FFF2-40B4-BE49-F238E27FC236}">
                <a16:creationId xmlns:a16="http://schemas.microsoft.com/office/drawing/2014/main" id="{18A1A676-8A1B-E74D-A2B7-EC7B40E52010}"/>
              </a:ext>
            </a:extLst>
          </p:cNvPr>
          <p:cNvSpPr txBox="1"/>
          <p:nvPr/>
        </p:nvSpPr>
        <p:spPr>
          <a:xfrm>
            <a:off x="3375660" y="1674046"/>
            <a:ext cx="1263546" cy="492443"/>
          </a:xfrm>
          <a:prstGeom prst="rect">
            <a:avLst/>
          </a:prstGeom>
          <a:noFill/>
        </p:spPr>
        <p:txBody>
          <a:bodyPr wrap="square" rtlCol="0">
            <a:spAutoFit/>
          </a:bodyPr>
          <a:lstStyle/>
          <a:p>
            <a:r>
              <a:rPr lang="en-US" sz="2600" b="1" dirty="0">
                <a:latin typeface="Lato" panose="020F0502020204030203" pitchFamily="34" charset="0"/>
                <a:ea typeface="Lato" panose="020F0502020204030203" pitchFamily="34" charset="0"/>
                <a:cs typeface="Lato" panose="020F0502020204030203" pitchFamily="34" charset="0"/>
              </a:rPr>
              <a:t>earthly</a:t>
            </a:r>
          </a:p>
        </p:txBody>
      </p:sp>
      <p:sp>
        <p:nvSpPr>
          <p:cNvPr id="6" name="TextBox 5">
            <a:extLst>
              <a:ext uri="{FF2B5EF4-FFF2-40B4-BE49-F238E27FC236}">
                <a16:creationId xmlns:a16="http://schemas.microsoft.com/office/drawing/2014/main" id="{2144CDD2-86C1-0E42-AA9E-63C13459824F}"/>
              </a:ext>
            </a:extLst>
          </p:cNvPr>
          <p:cNvSpPr txBox="1"/>
          <p:nvPr/>
        </p:nvSpPr>
        <p:spPr>
          <a:xfrm>
            <a:off x="3679418" y="3313687"/>
            <a:ext cx="1463862" cy="507831"/>
          </a:xfrm>
          <a:prstGeom prst="rect">
            <a:avLst/>
          </a:prstGeom>
          <a:noFill/>
        </p:spPr>
        <p:txBody>
          <a:bodyPr wrap="none" rtlCol="0">
            <a:spAutoFit/>
          </a:bodyPr>
          <a:lstStyle/>
          <a:p>
            <a:r>
              <a:rPr lang="en-US" sz="2700" b="1" dirty="0">
                <a:latin typeface="Lato" panose="020F0502020204030203" pitchFamily="34" charset="0"/>
                <a:ea typeface="Lato" panose="020F0502020204030203" pitchFamily="34" charset="0"/>
                <a:cs typeface="Lato" panose="020F0502020204030203" pitchFamily="34" charset="0"/>
              </a:rPr>
              <a:t>glorified</a:t>
            </a:r>
          </a:p>
        </p:txBody>
      </p:sp>
      <p:cxnSp>
        <p:nvCxnSpPr>
          <p:cNvPr id="8" name="Straight Connector 7">
            <a:extLst>
              <a:ext uri="{FF2B5EF4-FFF2-40B4-BE49-F238E27FC236}">
                <a16:creationId xmlns:a16="http://schemas.microsoft.com/office/drawing/2014/main" id="{F13D9B01-47E1-5C4D-B5C5-9BB21ED84267}"/>
              </a:ext>
            </a:extLst>
          </p:cNvPr>
          <p:cNvCxnSpPr>
            <a:cxnSpLocks/>
          </p:cNvCxnSpPr>
          <p:nvPr/>
        </p:nvCxnSpPr>
        <p:spPr>
          <a:xfrm>
            <a:off x="3442866" y="1604053"/>
            <a:ext cx="1129134" cy="0"/>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01C56D2-E879-184A-8E02-64AEA074A7E7}"/>
              </a:ext>
            </a:extLst>
          </p:cNvPr>
          <p:cNvCxnSpPr>
            <a:cxnSpLocks/>
          </p:cNvCxnSpPr>
          <p:nvPr/>
        </p:nvCxnSpPr>
        <p:spPr>
          <a:xfrm>
            <a:off x="3765176" y="3218257"/>
            <a:ext cx="1292347" cy="0"/>
          </a:xfrm>
          <a:prstGeom prst="line">
            <a:avLst/>
          </a:prstGeom>
          <a:ln w="508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737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8425DB-4E97-BD4E-9A9D-6576D42135E7}"/>
              </a:ext>
            </a:extLst>
          </p:cNvPr>
          <p:cNvSpPr>
            <a:spLocks noGrp="1"/>
          </p:cNvSpPr>
          <p:nvPr>
            <p:ph idx="1"/>
          </p:nvPr>
        </p:nvSpPr>
        <p:spPr/>
        <p:txBody>
          <a:bodyPr/>
          <a:lstStyle/>
          <a:p>
            <a:pPr>
              <a:spcAft>
                <a:spcPts val="1200"/>
              </a:spcAft>
            </a:pPr>
            <a:r>
              <a:rPr lang="en-US" sz="4800" b="1" dirty="0">
                <a:latin typeface="Lato Black" panose="020F0502020204030203" pitchFamily="34" charset="0"/>
                <a:ea typeface="Lato Black" panose="020F0502020204030203" pitchFamily="34" charset="0"/>
                <a:cs typeface="Lato Black" panose="020F0502020204030203" pitchFamily="34" charset="0"/>
              </a:rPr>
              <a:t>Be careful</a:t>
            </a:r>
          </a:p>
        </p:txBody>
      </p:sp>
      <p:sp>
        <p:nvSpPr>
          <p:cNvPr id="3" name="Title 2">
            <a:extLst>
              <a:ext uri="{FF2B5EF4-FFF2-40B4-BE49-F238E27FC236}">
                <a16:creationId xmlns:a16="http://schemas.microsoft.com/office/drawing/2014/main" id="{AF33ABC2-3F10-8E48-B268-5E3C8D4090ED}"/>
              </a:ext>
            </a:extLst>
          </p:cNvPr>
          <p:cNvSpPr>
            <a:spLocks noGrp="1"/>
          </p:cNvSpPr>
          <p:nvPr>
            <p:ph type="title"/>
          </p:nvPr>
        </p:nvSpPr>
        <p:spPr/>
        <p:txBody>
          <a:bodyPr/>
          <a:lstStyle/>
          <a:p>
            <a:r>
              <a:rPr lang="en-US" dirty="0"/>
              <a:t>Therefore:</a:t>
            </a:r>
          </a:p>
        </p:txBody>
      </p:sp>
    </p:spTree>
    <p:extLst>
      <p:ext uri="{BB962C8B-B14F-4D97-AF65-F5344CB8AC3E}">
        <p14:creationId xmlns:p14="http://schemas.microsoft.com/office/powerpoint/2010/main" val="4162428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8425DB-4E97-BD4E-9A9D-6576D42135E7}"/>
              </a:ext>
            </a:extLst>
          </p:cNvPr>
          <p:cNvSpPr>
            <a:spLocks noGrp="1"/>
          </p:cNvSpPr>
          <p:nvPr>
            <p:ph idx="1"/>
          </p:nvPr>
        </p:nvSpPr>
        <p:spPr/>
        <p:txBody>
          <a:bodyPr/>
          <a:lstStyle/>
          <a:p>
            <a:pPr>
              <a:spcAft>
                <a:spcPts val="1200"/>
              </a:spcAft>
            </a:pPr>
            <a:r>
              <a:rPr lang="en-US" dirty="0"/>
              <a:t>Be careful</a:t>
            </a:r>
          </a:p>
          <a:p>
            <a:pPr>
              <a:spcAft>
                <a:spcPts val="1200"/>
              </a:spcAft>
            </a:pPr>
            <a:r>
              <a:rPr lang="en-US" sz="4800" b="1" dirty="0">
                <a:latin typeface="Lato Black" panose="020F0502020204030203" pitchFamily="34" charset="0"/>
                <a:ea typeface="Lato Black" panose="020F0502020204030203" pitchFamily="34" charset="0"/>
                <a:cs typeface="Lato Black" panose="020F0502020204030203" pitchFamily="34" charset="0"/>
              </a:rPr>
              <a:t>Be models</a:t>
            </a:r>
          </a:p>
        </p:txBody>
      </p:sp>
      <p:sp>
        <p:nvSpPr>
          <p:cNvPr id="3" name="Title 2">
            <a:extLst>
              <a:ext uri="{FF2B5EF4-FFF2-40B4-BE49-F238E27FC236}">
                <a16:creationId xmlns:a16="http://schemas.microsoft.com/office/drawing/2014/main" id="{AF33ABC2-3F10-8E48-B268-5E3C8D4090ED}"/>
              </a:ext>
            </a:extLst>
          </p:cNvPr>
          <p:cNvSpPr>
            <a:spLocks noGrp="1"/>
          </p:cNvSpPr>
          <p:nvPr>
            <p:ph type="title"/>
          </p:nvPr>
        </p:nvSpPr>
        <p:spPr/>
        <p:txBody>
          <a:bodyPr/>
          <a:lstStyle/>
          <a:p>
            <a:r>
              <a:rPr lang="en-US" dirty="0"/>
              <a:t>Therefore:</a:t>
            </a:r>
          </a:p>
        </p:txBody>
      </p:sp>
    </p:spTree>
    <p:extLst>
      <p:ext uri="{BB962C8B-B14F-4D97-AF65-F5344CB8AC3E}">
        <p14:creationId xmlns:p14="http://schemas.microsoft.com/office/powerpoint/2010/main" val="3599647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8425DB-4E97-BD4E-9A9D-6576D42135E7}"/>
              </a:ext>
            </a:extLst>
          </p:cNvPr>
          <p:cNvSpPr>
            <a:spLocks noGrp="1"/>
          </p:cNvSpPr>
          <p:nvPr>
            <p:ph idx="1"/>
          </p:nvPr>
        </p:nvSpPr>
        <p:spPr/>
        <p:txBody>
          <a:bodyPr/>
          <a:lstStyle/>
          <a:p>
            <a:pPr>
              <a:spcAft>
                <a:spcPts val="1200"/>
              </a:spcAft>
            </a:pPr>
            <a:r>
              <a:rPr lang="en-US" sz="2400" dirty="0"/>
              <a:t>Be careful</a:t>
            </a:r>
          </a:p>
          <a:p>
            <a:pPr>
              <a:spcAft>
                <a:spcPts val="1200"/>
              </a:spcAft>
            </a:pPr>
            <a:r>
              <a:rPr lang="en-US" sz="3600" dirty="0"/>
              <a:t>Be models</a:t>
            </a:r>
          </a:p>
          <a:p>
            <a:pPr>
              <a:spcAft>
                <a:spcPts val="1200"/>
              </a:spcAft>
            </a:pPr>
            <a:r>
              <a:rPr lang="en-US" sz="4800" b="1" dirty="0">
                <a:latin typeface="Lato Black" panose="020F0502020204030203" pitchFamily="34" charset="0"/>
                <a:ea typeface="Lato Black" panose="020F0502020204030203" pitchFamily="34" charset="0"/>
                <a:cs typeface="Lato Black" panose="020F0502020204030203" pitchFamily="34" charset="0"/>
              </a:rPr>
              <a:t>Be there!</a:t>
            </a:r>
          </a:p>
        </p:txBody>
      </p:sp>
      <p:sp>
        <p:nvSpPr>
          <p:cNvPr id="3" name="Title 2">
            <a:extLst>
              <a:ext uri="{FF2B5EF4-FFF2-40B4-BE49-F238E27FC236}">
                <a16:creationId xmlns:a16="http://schemas.microsoft.com/office/drawing/2014/main" id="{AF33ABC2-3F10-8E48-B268-5E3C8D4090ED}"/>
              </a:ext>
            </a:extLst>
          </p:cNvPr>
          <p:cNvSpPr>
            <a:spLocks noGrp="1"/>
          </p:cNvSpPr>
          <p:nvPr>
            <p:ph type="title"/>
          </p:nvPr>
        </p:nvSpPr>
        <p:spPr/>
        <p:txBody>
          <a:bodyPr/>
          <a:lstStyle/>
          <a:p>
            <a:r>
              <a:rPr lang="en-US"/>
              <a:t>Therefore:</a:t>
            </a:r>
            <a:endParaRPr lang="en-US" dirty="0"/>
          </a:p>
        </p:txBody>
      </p:sp>
      <p:pic>
        <p:nvPicPr>
          <p:cNvPr id="5" name="Picture 4" descr="A person in a suit&#10;&#10;Description automatically generated with medium confidence">
            <a:extLst>
              <a:ext uri="{FF2B5EF4-FFF2-40B4-BE49-F238E27FC236}">
                <a16:creationId xmlns:a16="http://schemas.microsoft.com/office/drawing/2014/main" id="{525FA824-A7FF-E54A-AAE4-3AAB35E7F84C}"/>
              </a:ext>
            </a:extLst>
          </p:cNvPr>
          <p:cNvPicPr>
            <a:picLocks noChangeAspect="1"/>
          </p:cNvPicPr>
          <p:nvPr/>
        </p:nvPicPr>
        <p:blipFill>
          <a:blip r:embed="rId2"/>
          <a:stretch>
            <a:fillRect/>
          </a:stretch>
        </p:blipFill>
        <p:spPr>
          <a:xfrm>
            <a:off x="4723526" y="800798"/>
            <a:ext cx="3447532" cy="3852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90610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F7B4-C206-7446-BC5D-331DF1FA1FD2}"/>
              </a:ext>
            </a:extLst>
          </p:cNvPr>
          <p:cNvSpPr>
            <a:spLocks noGrp="1"/>
          </p:cNvSpPr>
          <p:nvPr>
            <p:ph type="title"/>
          </p:nvPr>
        </p:nvSpPr>
        <p:spPr/>
        <p:txBody>
          <a:bodyPr>
            <a:normAutofit/>
          </a:bodyPr>
          <a:lstStyle/>
          <a:p>
            <a:r>
              <a:rPr lang="en-US" sz="4800" b="0" dirty="0"/>
              <a:t>If Jesus came for you</a:t>
            </a:r>
            <a:br>
              <a:rPr lang="en-US" sz="4800" b="0" dirty="0"/>
            </a:br>
            <a:r>
              <a:rPr lang="en-US" sz="4800" b="0" dirty="0"/>
              <a:t>tonight… would you</a:t>
            </a:r>
            <a:br>
              <a:rPr lang="en-US" sz="6600" dirty="0"/>
            </a:br>
            <a:r>
              <a:rPr lang="en-US" sz="6600" dirty="0">
                <a:latin typeface="Lato Black" panose="020F0502020204030203" pitchFamily="34" charset="0"/>
                <a:ea typeface="Lato Black" panose="020F0502020204030203" pitchFamily="34" charset="0"/>
                <a:cs typeface="Lato Black" panose="020F0502020204030203" pitchFamily="34" charset="0"/>
              </a:rPr>
              <a:t>BE THERE?</a:t>
            </a:r>
          </a:p>
        </p:txBody>
      </p:sp>
    </p:spTree>
    <p:extLst>
      <p:ext uri="{BB962C8B-B14F-4D97-AF65-F5344CB8AC3E}">
        <p14:creationId xmlns:p14="http://schemas.microsoft.com/office/powerpoint/2010/main" val="19857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0F69E-460D-9E41-A458-B4F3704F4FFA}"/>
              </a:ext>
            </a:extLst>
          </p:cNvPr>
          <p:cNvSpPr>
            <a:spLocks noGrp="1"/>
          </p:cNvSpPr>
          <p:nvPr>
            <p:ph type="body" idx="1"/>
          </p:nvPr>
        </p:nvSpPr>
        <p:spPr>
          <a:xfrm>
            <a:off x="827721" y="355570"/>
            <a:ext cx="2924092" cy="3693156"/>
          </a:xfrm>
        </p:spPr>
        <p:txBody>
          <a:bodyPr>
            <a:normAutofit/>
          </a:bodyPr>
          <a:lstStyle/>
          <a:p>
            <a:pPr algn="ctr">
              <a:lnSpc>
                <a:spcPct val="130000"/>
              </a:lnSpc>
            </a:pPr>
            <a:r>
              <a:rPr lang="en-US" sz="4400" b="1" dirty="0">
                <a:latin typeface="Lato Black" panose="020F0502020204030203" pitchFamily="34" charset="0"/>
                <a:ea typeface="Lato Black" panose="020F0502020204030203" pitchFamily="34" charset="0"/>
                <a:cs typeface="Lato Black" panose="020F0502020204030203" pitchFamily="34" charset="0"/>
              </a:rPr>
              <a:t>BELIEVE</a:t>
            </a:r>
          </a:p>
          <a:p>
            <a:pPr algn="ctr">
              <a:lnSpc>
                <a:spcPct val="130000"/>
              </a:lnSpc>
            </a:pPr>
            <a:r>
              <a:rPr lang="en-US" sz="4400" b="1" dirty="0">
                <a:latin typeface="Lato Black" panose="020F0502020204030203" pitchFamily="34" charset="0"/>
                <a:ea typeface="Lato Black" panose="020F0502020204030203" pitchFamily="34" charset="0"/>
                <a:cs typeface="Lato Black" panose="020F0502020204030203" pitchFamily="34" charset="0"/>
              </a:rPr>
              <a:t>BAPTISM</a:t>
            </a:r>
          </a:p>
        </p:txBody>
      </p:sp>
      <p:cxnSp>
        <p:nvCxnSpPr>
          <p:cNvPr id="5" name="Straight Connector 4">
            <a:extLst>
              <a:ext uri="{FF2B5EF4-FFF2-40B4-BE49-F238E27FC236}">
                <a16:creationId xmlns:a16="http://schemas.microsoft.com/office/drawing/2014/main" id="{9A596B29-DC1B-5F4D-85E3-BF7C93B2A80C}"/>
              </a:ext>
            </a:extLst>
          </p:cNvPr>
          <p:cNvCxnSpPr>
            <a:cxnSpLocks/>
            <a:stCxn id="2" idx="1"/>
            <a:endCxn id="2" idx="3"/>
          </p:cNvCxnSpPr>
          <p:nvPr/>
        </p:nvCxnSpPr>
        <p:spPr>
          <a:xfrm>
            <a:off x="827721" y="2202148"/>
            <a:ext cx="2924092"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A7FD9D1-1E5C-B740-AEF2-E7A4EA01CE4A}"/>
              </a:ext>
            </a:extLst>
          </p:cNvPr>
          <p:cNvSpPr txBox="1"/>
          <p:nvPr/>
        </p:nvSpPr>
        <p:spPr>
          <a:xfrm>
            <a:off x="4150581" y="1740753"/>
            <a:ext cx="542136" cy="830997"/>
          </a:xfrm>
          <a:prstGeom prst="rect">
            <a:avLst/>
          </a:prstGeom>
          <a:noFill/>
        </p:spPr>
        <p:txBody>
          <a:bodyPr wrap="none" rtlCol="0">
            <a:spAutoFit/>
          </a:bodyPr>
          <a:lstStyle/>
          <a:p>
            <a:r>
              <a:rPr lang="en-US" sz="4800" dirty="0">
                <a:latin typeface="Lato" panose="020F0502020204030203" pitchFamily="34" charset="0"/>
                <a:ea typeface="Lato" panose="020F0502020204030203" pitchFamily="34" charset="0"/>
                <a:cs typeface="Lato" panose="020F0502020204030203" pitchFamily="34" charset="0"/>
              </a:rPr>
              <a:t>=</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7" name="Text Placeholder 1">
            <a:extLst>
              <a:ext uri="{FF2B5EF4-FFF2-40B4-BE49-F238E27FC236}">
                <a16:creationId xmlns:a16="http://schemas.microsoft.com/office/drawing/2014/main" id="{AF176FD3-B860-4942-A8B5-6F33802F6587}"/>
              </a:ext>
            </a:extLst>
          </p:cNvPr>
          <p:cNvSpPr txBox="1">
            <a:spLocks/>
          </p:cNvSpPr>
          <p:nvPr/>
        </p:nvSpPr>
        <p:spPr>
          <a:xfrm>
            <a:off x="4868640" y="309673"/>
            <a:ext cx="3702657" cy="3693156"/>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lnSpc>
                <a:spcPct val="130000"/>
              </a:lnSpc>
            </a:pPr>
            <a:r>
              <a:rPr lang="en-US" sz="4400" b="1" dirty="0">
                <a:latin typeface="Lato Black" panose="020F0502020204030203" pitchFamily="34" charset="0"/>
                <a:ea typeface="Lato Black" panose="020F0502020204030203" pitchFamily="34" charset="0"/>
                <a:cs typeface="Lato Black" panose="020F0502020204030203" pitchFamily="34" charset="0"/>
              </a:rPr>
              <a:t>SALVATION</a:t>
            </a:r>
          </a:p>
          <a:p>
            <a:pPr algn="ctr">
              <a:lnSpc>
                <a:spcPct val="130000"/>
              </a:lnSpc>
            </a:pPr>
            <a:r>
              <a:rPr lang="en-US" sz="4400" b="1" dirty="0">
                <a:latin typeface="Lato Black" panose="020F0502020204030203" pitchFamily="34" charset="0"/>
                <a:ea typeface="Lato Black" panose="020F0502020204030203" pitchFamily="34" charset="0"/>
                <a:cs typeface="Lato Black" panose="020F0502020204030203" pitchFamily="34" charset="0"/>
              </a:rPr>
              <a:t>PEACE</a:t>
            </a:r>
          </a:p>
        </p:txBody>
      </p:sp>
      <p:cxnSp>
        <p:nvCxnSpPr>
          <p:cNvPr id="10" name="Straight Connector 9">
            <a:extLst>
              <a:ext uri="{FF2B5EF4-FFF2-40B4-BE49-F238E27FC236}">
                <a16:creationId xmlns:a16="http://schemas.microsoft.com/office/drawing/2014/main" id="{88FA1E4C-668A-3346-B643-59CE8A7416BA}"/>
              </a:ext>
            </a:extLst>
          </p:cNvPr>
          <p:cNvCxnSpPr>
            <a:cxnSpLocks/>
          </p:cNvCxnSpPr>
          <p:nvPr/>
        </p:nvCxnSpPr>
        <p:spPr>
          <a:xfrm>
            <a:off x="5257923" y="2202148"/>
            <a:ext cx="2924092"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087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B281BA09-4DAE-CD4F-B7D4-59FAD93F939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68354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E6F15-B35D-2A4D-8B8D-394003C18A5F}"/>
              </a:ext>
            </a:extLst>
          </p:cNvPr>
          <p:cNvSpPr>
            <a:spLocks noGrp="1"/>
          </p:cNvSpPr>
          <p:nvPr>
            <p:ph idx="1"/>
          </p:nvPr>
        </p:nvSpPr>
        <p:spPr/>
        <p:txBody>
          <a:bodyPr/>
          <a:lstStyle/>
          <a:p>
            <a:pPr marL="697230" indent="-697230">
              <a:buFont typeface="+mj-lt"/>
              <a:buAutoNum type="alphaUcPeriod"/>
            </a:pPr>
            <a:r>
              <a:rPr lang="en-US" sz="4800" b="1" dirty="0"/>
              <a:t>Power of the Gospel of Jesus Christ</a:t>
            </a:r>
          </a:p>
        </p:txBody>
      </p:sp>
      <p:sp>
        <p:nvSpPr>
          <p:cNvPr id="3" name="Title 2">
            <a:extLst>
              <a:ext uri="{FF2B5EF4-FFF2-40B4-BE49-F238E27FC236}">
                <a16:creationId xmlns:a16="http://schemas.microsoft.com/office/drawing/2014/main" id="{3939ED20-63C5-704C-8D61-FE9889C91AF3}"/>
              </a:ext>
            </a:extLst>
          </p:cNvPr>
          <p:cNvSpPr>
            <a:spLocks noGrp="1"/>
          </p:cNvSpPr>
          <p:nvPr>
            <p:ph type="title"/>
          </p:nvPr>
        </p:nvSpPr>
        <p:spPr/>
        <p:txBody>
          <a:bodyPr/>
          <a:lstStyle/>
          <a:p>
            <a:r>
              <a:rPr lang="en-US" dirty="0"/>
              <a:t>Philippi - Themes</a:t>
            </a:r>
          </a:p>
        </p:txBody>
      </p:sp>
    </p:spTree>
    <p:extLst>
      <p:ext uri="{BB962C8B-B14F-4D97-AF65-F5344CB8AC3E}">
        <p14:creationId xmlns:p14="http://schemas.microsoft.com/office/powerpoint/2010/main" val="1935249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E6F15-B35D-2A4D-8B8D-394003C18A5F}"/>
              </a:ext>
            </a:extLst>
          </p:cNvPr>
          <p:cNvSpPr>
            <a:spLocks noGrp="1"/>
          </p:cNvSpPr>
          <p:nvPr>
            <p:ph idx="1"/>
          </p:nvPr>
        </p:nvSpPr>
        <p:spPr/>
        <p:txBody>
          <a:bodyPr/>
          <a:lstStyle/>
          <a:p>
            <a:pPr marL="697230" indent="-697230">
              <a:buFont typeface="+mj-lt"/>
              <a:buAutoNum type="alphaUcPeriod"/>
            </a:pPr>
            <a:r>
              <a:rPr lang="en-US" sz="2400" dirty="0"/>
              <a:t>Power of the Gospel of Jesus Christ</a:t>
            </a:r>
          </a:p>
          <a:p>
            <a:pPr marL="697230" indent="-697230">
              <a:spcAft>
                <a:spcPts val="600"/>
              </a:spcAft>
              <a:buFont typeface="+mj-lt"/>
              <a:buAutoNum type="alphaUcPeriod"/>
            </a:pPr>
            <a:r>
              <a:rPr lang="en-US" sz="4800" b="1" dirty="0"/>
              <a:t>Joy</a:t>
            </a:r>
          </a:p>
          <a:p>
            <a:pPr marL="1097280" lvl="1" indent="-697230">
              <a:spcAft>
                <a:spcPts val="600"/>
              </a:spcAft>
            </a:pPr>
            <a:r>
              <a:rPr lang="en-US" dirty="0"/>
              <a:t>The Philippians</a:t>
            </a:r>
          </a:p>
          <a:p>
            <a:pPr marL="1097280" lvl="1" indent="-697230">
              <a:spcAft>
                <a:spcPts val="600"/>
              </a:spcAft>
            </a:pPr>
            <a:r>
              <a:rPr lang="en-US" dirty="0"/>
              <a:t>The Gospel Preached</a:t>
            </a:r>
          </a:p>
          <a:p>
            <a:pPr marL="1097280" lvl="1" indent="-697230">
              <a:spcAft>
                <a:spcPts val="600"/>
              </a:spcAft>
            </a:pPr>
            <a:r>
              <a:rPr lang="en-US" dirty="0"/>
              <a:t>Growth in Christ</a:t>
            </a:r>
          </a:p>
        </p:txBody>
      </p:sp>
      <p:sp>
        <p:nvSpPr>
          <p:cNvPr id="3" name="Title 2">
            <a:extLst>
              <a:ext uri="{FF2B5EF4-FFF2-40B4-BE49-F238E27FC236}">
                <a16:creationId xmlns:a16="http://schemas.microsoft.com/office/drawing/2014/main" id="{3939ED20-63C5-704C-8D61-FE9889C91AF3}"/>
              </a:ext>
            </a:extLst>
          </p:cNvPr>
          <p:cNvSpPr>
            <a:spLocks noGrp="1"/>
          </p:cNvSpPr>
          <p:nvPr>
            <p:ph type="title"/>
          </p:nvPr>
        </p:nvSpPr>
        <p:spPr/>
        <p:txBody>
          <a:bodyPr/>
          <a:lstStyle/>
          <a:p>
            <a:r>
              <a:rPr lang="en-US" dirty="0"/>
              <a:t>Philippi - Themes</a:t>
            </a:r>
          </a:p>
        </p:txBody>
      </p:sp>
    </p:spTree>
    <p:extLst>
      <p:ext uri="{BB962C8B-B14F-4D97-AF65-F5344CB8AC3E}">
        <p14:creationId xmlns:p14="http://schemas.microsoft.com/office/powerpoint/2010/main" val="306056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7A5AF5-3132-2441-9A4E-F012632CDBCD}"/>
              </a:ext>
            </a:extLst>
          </p:cNvPr>
          <p:cNvSpPr>
            <a:spLocks noGrp="1"/>
          </p:cNvSpPr>
          <p:nvPr>
            <p:ph type="body" idx="1"/>
          </p:nvPr>
        </p:nvSpPr>
        <p:spPr/>
        <p:txBody>
          <a:bodyPr/>
          <a:lstStyle/>
          <a:p>
            <a:r>
              <a:rPr lang="en-US" sz="2800" b="1" dirty="0">
                <a:latin typeface="Lato Black" panose="020F0502020204030203" pitchFamily="34" charset="0"/>
                <a:ea typeface="Lato Black" panose="020F0502020204030203" pitchFamily="34" charset="0"/>
                <a:cs typeface="Lato Black" panose="020F0502020204030203" pitchFamily="34" charset="0"/>
              </a:rPr>
              <a:t>ENEMIES OF THE CROSS</a:t>
            </a:r>
          </a:p>
          <a:p>
            <a:endParaRPr lang="en-US" sz="1200" b="1" dirty="0">
              <a:latin typeface="Lato Black" panose="020F0502020204030203" pitchFamily="34" charset="0"/>
              <a:ea typeface="Lato Black" panose="020F0502020204030203" pitchFamily="34" charset="0"/>
              <a:cs typeface="Lato Black" panose="020F0502020204030203" pitchFamily="34" charset="0"/>
            </a:endParaRPr>
          </a:p>
          <a:p>
            <a:r>
              <a:rPr lang="en-US" dirty="0"/>
              <a:t>Finally, my brethren, rejoice in the Lord. To write the same things again is no trouble to me, and it is a safeguard for you.</a:t>
            </a:r>
          </a:p>
        </p:txBody>
      </p:sp>
      <p:sp>
        <p:nvSpPr>
          <p:cNvPr id="3" name="Content Placeholder 2">
            <a:extLst>
              <a:ext uri="{FF2B5EF4-FFF2-40B4-BE49-F238E27FC236}">
                <a16:creationId xmlns:a16="http://schemas.microsoft.com/office/drawing/2014/main" id="{56EC2023-A248-744E-91C4-E70C9F48D331}"/>
              </a:ext>
            </a:extLst>
          </p:cNvPr>
          <p:cNvSpPr>
            <a:spLocks noGrp="1"/>
          </p:cNvSpPr>
          <p:nvPr>
            <p:ph sz="quarter" idx="10"/>
          </p:nvPr>
        </p:nvSpPr>
        <p:spPr/>
        <p:txBody>
          <a:bodyPr/>
          <a:lstStyle/>
          <a:p>
            <a:r>
              <a:rPr lang="en-US" dirty="0"/>
              <a:t>- Philippians 3:1</a:t>
            </a:r>
          </a:p>
        </p:txBody>
      </p:sp>
    </p:spTree>
    <p:extLst>
      <p:ext uri="{BB962C8B-B14F-4D97-AF65-F5344CB8AC3E}">
        <p14:creationId xmlns:p14="http://schemas.microsoft.com/office/powerpoint/2010/main" val="177740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C71F1-1EB1-8E43-9F59-EC65EC2004BD}"/>
              </a:ext>
            </a:extLst>
          </p:cNvPr>
          <p:cNvSpPr>
            <a:spLocks noGrp="1"/>
          </p:cNvSpPr>
          <p:nvPr>
            <p:ph type="body" idx="1"/>
          </p:nvPr>
        </p:nvSpPr>
        <p:spPr/>
        <p:txBody>
          <a:bodyPr>
            <a:normAutofit/>
          </a:bodyPr>
          <a:lstStyle/>
          <a:p>
            <a:r>
              <a:rPr lang="en-US" sz="4000" dirty="0"/>
              <a:t>Beware of the dogs, beware of the evil workers, beware of the false circumcision;</a:t>
            </a:r>
          </a:p>
        </p:txBody>
      </p:sp>
      <p:sp>
        <p:nvSpPr>
          <p:cNvPr id="3" name="Content Placeholder 2">
            <a:extLst>
              <a:ext uri="{FF2B5EF4-FFF2-40B4-BE49-F238E27FC236}">
                <a16:creationId xmlns:a16="http://schemas.microsoft.com/office/drawing/2014/main" id="{AC42E572-3DAA-B946-B895-B4D517619DD0}"/>
              </a:ext>
            </a:extLst>
          </p:cNvPr>
          <p:cNvSpPr>
            <a:spLocks noGrp="1"/>
          </p:cNvSpPr>
          <p:nvPr>
            <p:ph sz="quarter" idx="10"/>
          </p:nvPr>
        </p:nvSpPr>
        <p:spPr/>
        <p:txBody>
          <a:bodyPr/>
          <a:lstStyle/>
          <a:p>
            <a:r>
              <a:rPr lang="en-US" dirty="0"/>
              <a:t>- Philippians 3:2</a:t>
            </a:r>
          </a:p>
        </p:txBody>
      </p:sp>
    </p:spTree>
    <p:extLst>
      <p:ext uri="{BB962C8B-B14F-4D97-AF65-F5344CB8AC3E}">
        <p14:creationId xmlns:p14="http://schemas.microsoft.com/office/powerpoint/2010/main" val="1790967321"/>
      </p:ext>
    </p:extLst>
  </p:cSld>
  <p:clrMapOvr>
    <a:masterClrMapping/>
  </p:clrMapOvr>
</p:sld>
</file>

<file path=ppt/theme/theme1.xml><?xml version="1.0" encoding="utf-8"?>
<a:theme xmlns:a="http://schemas.openxmlformats.org/drawingml/2006/main" name="Office Them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TotalTime>
  <Words>867</Words>
  <Application>Microsoft Macintosh PowerPoint</Application>
  <PresentationFormat>On-screen Show (16:9)</PresentationFormat>
  <Paragraphs>100</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Lato</vt:lpstr>
      <vt:lpstr>Lato Black</vt:lpstr>
      <vt:lpstr>Lato Regular</vt:lpstr>
      <vt:lpstr>Office Theme</vt:lpstr>
      <vt:lpstr>Enemies of the Cross</vt:lpstr>
      <vt:lpstr>PowerPoint Presentation</vt:lpstr>
      <vt:lpstr>PowerPoint Presentation</vt:lpstr>
      <vt:lpstr>PowerPoint Presentation</vt:lpstr>
      <vt:lpstr>PowerPoint Presentation</vt:lpstr>
      <vt:lpstr>Philippi - Themes</vt:lpstr>
      <vt:lpstr>Philippi - Themes</vt:lpstr>
      <vt:lpstr>PowerPoint Presentation</vt:lpstr>
      <vt:lpstr>PowerPoint Presentation</vt:lpstr>
      <vt:lpstr>Enemies Described</vt:lpstr>
      <vt:lpstr>PowerPoint Presentation</vt:lpstr>
      <vt:lpstr>PowerPoint Presentation</vt:lpstr>
      <vt:lpstr>PowerPoint Presentation</vt:lpstr>
      <vt:lpstr>PAUL  JUDAIZERS</vt:lpstr>
      <vt:lpstr>PowerPoint Presentation</vt:lpstr>
      <vt:lpstr>PowerPoint Presentation</vt:lpstr>
      <vt:lpstr>FAITH  LAW</vt:lpstr>
      <vt:lpstr>PowerPoint Presentation</vt:lpstr>
      <vt:lpstr>PowerPoint Presentation</vt:lpstr>
      <vt:lpstr>PowerPoint Presentation</vt:lpstr>
      <vt:lpstr>THE PRIZE =  ETERNAL LIFE</vt:lpstr>
      <vt:lpstr>PowerPoint Presentation</vt:lpstr>
      <vt:lpstr>PowerPoint Presentation</vt:lpstr>
      <vt:lpstr>PowerPoint Presentation</vt:lpstr>
      <vt:lpstr>THE GOSPEL IS  ALL WE NEED. (Romans 1:16)</vt:lpstr>
      <vt:lpstr>CONDEMNATION OF THE ENEMIES</vt:lpstr>
      <vt:lpstr>PowerPoint Presentation</vt:lpstr>
      <vt:lpstr>PowerPoint Presentation</vt:lpstr>
      <vt:lpstr>PowerPoint Presentation</vt:lpstr>
      <vt:lpstr>Motives and Punishment</vt:lpstr>
      <vt:lpstr>Motives and Punishment</vt:lpstr>
      <vt:lpstr>Motives and Punishment</vt:lpstr>
      <vt:lpstr>PowerPoint Presentation</vt:lpstr>
      <vt:lpstr>PowerPoint Presentation</vt:lpstr>
      <vt:lpstr>Therefore:</vt:lpstr>
      <vt:lpstr>Therefore:</vt:lpstr>
      <vt:lpstr>Therefore:</vt:lpstr>
      <vt:lpstr>If Jesus came for you tonight… would you BE THERE?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62</cp:revision>
  <dcterms:created xsi:type="dcterms:W3CDTF">2014-03-24T02:15:36Z</dcterms:created>
  <dcterms:modified xsi:type="dcterms:W3CDTF">2021-03-03T16:57:09Z</dcterms:modified>
</cp:coreProperties>
</file>