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70A8"/>
    <a:srgbClr val="0E5B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56"/>
    <p:restoredTop sz="94694"/>
  </p:normalViewPr>
  <p:slideViewPr>
    <p:cSldViewPr snapToGrid="0" snapToObjects="1">
      <p:cViewPr varScale="1">
        <p:scale>
          <a:sx n="161" d="100"/>
          <a:sy n="161" d="100"/>
        </p:scale>
        <p:origin x="896" y="20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userDrawn="1"/>
        </p:nvSpPr>
        <p:spPr>
          <a:xfrm>
            <a:off x="507380" y="4323673"/>
            <a:ext cx="2727029" cy="400110"/>
          </a:xfrm>
          <a:prstGeom prst="rect">
            <a:avLst/>
          </a:prstGeom>
          <a:noFill/>
        </p:spPr>
        <p:txBody>
          <a:bodyPr wrap="none" rtlCol="0">
            <a:spAutoFit/>
          </a:bodyPr>
          <a:lstStyle/>
          <a:p>
            <a:r>
              <a:rPr lang="en-US" sz="2000" b="1" i="0">
                <a:latin typeface="Lato" charset="0"/>
                <a:ea typeface="Lato" charset="0"/>
                <a:cs typeface="Lato" charset="0"/>
              </a:rPr>
              <a:t>MIKE MAZZALONGO</a:t>
            </a:r>
            <a:endParaRPr lang="en-US" sz="2000" b="1" i="0" dirty="0">
              <a:latin typeface="Lato" charset="0"/>
              <a:ea typeface="Lato" charset="0"/>
              <a:cs typeface="Lato" charset="0"/>
            </a:endParaRPr>
          </a:p>
        </p:txBody>
      </p:sp>
      <p:sp>
        <p:nvSpPr>
          <p:cNvPr id="7" name="Title 1"/>
          <p:cNvSpPr>
            <a:spLocks noGrp="1"/>
          </p:cNvSpPr>
          <p:nvPr>
            <p:ph type="ctrTitle"/>
          </p:nvPr>
        </p:nvSpPr>
        <p:spPr>
          <a:xfrm>
            <a:off x="507380" y="1644562"/>
            <a:ext cx="7716644" cy="2604769"/>
          </a:xfrm>
          <a:prstGeom prst="rect">
            <a:avLst/>
          </a:prstGeom>
        </p:spPr>
        <p:txBody>
          <a:bodyPr anchor="b">
            <a:noAutofit/>
          </a:bodyPr>
          <a:lstStyle>
            <a:lvl1pPr>
              <a:lnSpc>
                <a:spcPct val="80000"/>
              </a:lnSpc>
              <a:defRPr sz="9000"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347977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ble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85800" y="347619"/>
            <a:ext cx="7772400" cy="3693156"/>
          </a:xfrm>
          <a:prstGeom prst="rect">
            <a:avLst/>
          </a:prstGeom>
        </p:spPr>
        <p:txBody>
          <a:bodyPr anchor="ctr">
            <a:normAutofit/>
          </a:bodyPr>
          <a:lstStyle>
            <a:lvl1pPr marL="0" indent="0">
              <a:buNone/>
              <a:defRPr sz="3600" b="0" i="0">
                <a:solidFill>
                  <a:srgbClr val="FFFFFF"/>
                </a:solidFill>
                <a:latin typeface="Lato" panose="020F0502020204030203" pitchFamily="34" charset="0"/>
                <a:ea typeface="Lato" panose="020F0502020204030203" pitchFamily="34" charset="0"/>
                <a:cs typeface="Lato" panose="020F050202020403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Content Placeholder 4"/>
          <p:cNvSpPr>
            <a:spLocks noGrp="1"/>
          </p:cNvSpPr>
          <p:nvPr>
            <p:ph sz="quarter" idx="10" hasCustomPrompt="1"/>
          </p:nvPr>
        </p:nvSpPr>
        <p:spPr>
          <a:xfrm>
            <a:off x="685800" y="4287308"/>
            <a:ext cx="7772400" cy="460375"/>
          </a:xfrm>
          <a:prstGeom prst="rect">
            <a:avLst/>
          </a:prstGeom>
        </p:spPr>
        <p:txBody>
          <a:bodyPr anchor="ctr">
            <a:noAutofit/>
          </a:bodyPr>
          <a:lstStyle>
            <a:lvl1pPr marL="0" indent="0">
              <a:buNone/>
              <a:defRPr sz="2800" b="1" i="0" baseline="0">
                <a:latin typeface="Lato" panose="020F0502020204030203" pitchFamily="34" charset="0"/>
                <a:ea typeface="Lato" panose="020F0502020204030203" pitchFamily="34" charset="0"/>
                <a:cs typeface="Lato" panose="020F0502020204030203" pitchFamily="34" charset="0"/>
              </a:defRPr>
            </a:lvl1pPr>
            <a:lvl2pPr>
              <a:defRPr sz="1600"/>
            </a:lvl2pPr>
            <a:lvl3pPr>
              <a:defRPr sz="1400"/>
            </a:lvl3pPr>
            <a:lvl4pPr>
              <a:defRPr sz="1200"/>
            </a:lvl4pPr>
            <a:lvl5pPr>
              <a:defRPr sz="1200"/>
            </a:lvl5pPr>
          </a:lstStyle>
          <a:p>
            <a:pPr lvl="0"/>
            <a:r>
              <a:rPr lang="en-US" dirty="0"/>
              <a:t>- Bible Verse 3:15</a:t>
            </a:r>
          </a:p>
        </p:txBody>
      </p:sp>
    </p:spTree>
    <p:extLst>
      <p:ext uri="{BB962C8B-B14F-4D97-AF65-F5344CB8AC3E}">
        <p14:creationId xmlns:p14="http://schemas.microsoft.com/office/powerpoint/2010/main" val="27185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9888"/>
            <a:ext cx="8229600" cy="3440032"/>
          </a:xfrm>
          <a:prstGeom prst="rect">
            <a:avLst/>
          </a:prstGeom>
        </p:spPr>
        <p:txBody>
          <a:bodyPr/>
          <a:lstStyle>
            <a:lvl1pPr>
              <a:defRPr b="0" i="0">
                <a:latin typeface="Lato" panose="020F0502020204030203" pitchFamily="34" charset="0"/>
                <a:ea typeface="Lato" panose="020F0502020204030203" pitchFamily="34" charset="0"/>
                <a:cs typeface="Lato" panose="020F0502020204030203" pitchFamily="34" charset="0"/>
              </a:defRPr>
            </a:lvl1pPr>
            <a:lvl2pPr>
              <a:defRPr b="0" i="0">
                <a:latin typeface="Lato" panose="020F0502020204030203" pitchFamily="34" charset="0"/>
                <a:ea typeface="Lato" panose="020F0502020204030203" pitchFamily="34" charset="0"/>
                <a:cs typeface="Lato" panose="020F0502020204030203" pitchFamily="34" charset="0"/>
              </a:defRPr>
            </a:lvl2pPr>
            <a:lvl3pPr>
              <a:defRPr b="0" i="0">
                <a:latin typeface="Lato" panose="020F0502020204030203" pitchFamily="34" charset="0"/>
                <a:ea typeface="Lato" panose="020F0502020204030203" pitchFamily="34" charset="0"/>
                <a:cs typeface="Lato" panose="020F0502020204030203" pitchFamily="34" charset="0"/>
              </a:defRPr>
            </a:lvl3pPr>
            <a:lvl4pPr>
              <a:defRPr b="0" i="0">
                <a:latin typeface="Lato" panose="020F0502020204030203" pitchFamily="34" charset="0"/>
                <a:ea typeface="Lato" panose="020F0502020204030203" pitchFamily="34" charset="0"/>
                <a:cs typeface="Lato" panose="020F0502020204030203" pitchFamily="34" charset="0"/>
              </a:defRPr>
            </a:lvl4pPr>
            <a:lvl5pPr>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457200" y="274638"/>
            <a:ext cx="8229600" cy="783695"/>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55187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Line 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0494"/>
            <a:ext cx="8229600" cy="2669426"/>
          </a:xfrm>
          <a:prstGeom prst="rect">
            <a:avLst/>
          </a:prstGeom>
        </p:spPr>
        <p:txBody>
          <a:bodyPr/>
          <a:lstStyle>
            <a:lvl1pPr>
              <a:defRPr b="0" i="0">
                <a:latin typeface="Lato" panose="020F0502020204030203" pitchFamily="34" charset="0"/>
                <a:ea typeface="Lato" panose="020F0502020204030203" pitchFamily="34" charset="0"/>
                <a:cs typeface="Lato" panose="020F0502020204030203" pitchFamily="34" charset="0"/>
              </a:defRPr>
            </a:lvl1pPr>
            <a:lvl2pPr>
              <a:defRPr b="0" i="0">
                <a:latin typeface="Lato" panose="020F0502020204030203" pitchFamily="34" charset="0"/>
                <a:ea typeface="Lato" panose="020F0502020204030203" pitchFamily="34" charset="0"/>
                <a:cs typeface="Lato" panose="020F0502020204030203" pitchFamily="34" charset="0"/>
              </a:defRPr>
            </a:lvl2pPr>
            <a:lvl3pPr>
              <a:defRPr b="0" i="0">
                <a:latin typeface="Lato" panose="020F0502020204030203" pitchFamily="34" charset="0"/>
                <a:ea typeface="Lato" panose="020F0502020204030203" pitchFamily="34" charset="0"/>
                <a:cs typeface="Lato" panose="020F0502020204030203" pitchFamily="34" charset="0"/>
              </a:defRPr>
            </a:lvl3pPr>
            <a:lvl4pPr>
              <a:defRPr b="0" i="0">
                <a:latin typeface="Lato" panose="020F0502020204030203" pitchFamily="34" charset="0"/>
                <a:ea typeface="Lato" panose="020F0502020204030203" pitchFamily="34" charset="0"/>
                <a:cs typeface="Lato" panose="020F0502020204030203" pitchFamily="34" charset="0"/>
              </a:defRPr>
            </a:lvl4pPr>
            <a:lvl5pPr>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a:xfrm>
            <a:off x="457200" y="313580"/>
            <a:ext cx="8229600" cy="1339009"/>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182420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and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89888"/>
            <a:ext cx="8229600" cy="891839"/>
          </a:xfrm>
          <a:prstGeom prst="rect">
            <a:avLst/>
          </a:prstGeom>
        </p:spPr>
        <p:txBody>
          <a:bodyPr/>
          <a:lstStyle>
            <a:lvl1pPr marL="514350" indent="-514350">
              <a:buFont typeface="+mj-lt"/>
              <a:buAutoNum type="arabicPeriod"/>
              <a:defRPr sz="3600" b="1" i="0">
                <a:latin typeface="Lato" panose="020F0502020204030203" pitchFamily="34" charset="0"/>
                <a:ea typeface="Lato" panose="020F0502020204030203" pitchFamily="34" charset="0"/>
                <a:cs typeface="Lato" panose="020F0502020204030203" pitchFamily="34" charset="0"/>
              </a:defRPr>
            </a:lvl1pPr>
            <a:lvl2pPr marL="971550" indent="-51435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2pPr>
            <a:lvl3pPr marL="13716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3pPr>
            <a:lvl4pPr marL="18288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4pPr>
            <a:lvl5pPr marL="22860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5pPr>
          </a:lstStyle>
          <a:p>
            <a:pPr lvl="0"/>
            <a:r>
              <a:rPr lang="en-US" dirty="0"/>
              <a:t>Item Title</a:t>
            </a:r>
          </a:p>
        </p:txBody>
      </p:sp>
      <p:sp>
        <p:nvSpPr>
          <p:cNvPr id="6" name="Title 5"/>
          <p:cNvSpPr>
            <a:spLocks noGrp="1"/>
          </p:cNvSpPr>
          <p:nvPr>
            <p:ph type="title"/>
          </p:nvPr>
        </p:nvSpPr>
        <p:spPr>
          <a:xfrm>
            <a:off x="457200" y="274638"/>
            <a:ext cx="8229600" cy="783695"/>
          </a:xfrm>
          <a:prstGeom prst="rect">
            <a:avLst/>
          </a:prstGeom>
        </p:spPr>
        <p:txBody>
          <a:bodyPr anchor="b"/>
          <a:lstStyle>
            <a:lvl1pPr>
              <a:defRPr b="1" i="0">
                <a:latin typeface="Lato Black" panose="020F0502020204030203" pitchFamily="34" charset="0"/>
                <a:ea typeface="Lato Black" panose="020F0502020204030203" pitchFamily="34" charset="0"/>
                <a:cs typeface="Lato Black" panose="020F0502020204030203" pitchFamily="34" charset="0"/>
              </a:defRPr>
            </a:lvl1pPr>
          </a:lstStyle>
          <a:p>
            <a:r>
              <a:rPr lang="en-US" dirty="0"/>
              <a:t>Click to edit Master title style</a:t>
            </a:r>
          </a:p>
        </p:txBody>
      </p:sp>
      <p:cxnSp>
        <p:nvCxnSpPr>
          <p:cNvPr id="4" name="Straight Connector 3">
            <a:extLst>
              <a:ext uri="{FF2B5EF4-FFF2-40B4-BE49-F238E27FC236}">
                <a16:creationId xmlns:a16="http://schemas.microsoft.com/office/drawing/2014/main" id="{B054B5E4-ADCD-E14E-BDDF-E98F1B085647}"/>
              </a:ext>
            </a:extLst>
          </p:cNvPr>
          <p:cNvCxnSpPr/>
          <p:nvPr userDrawn="1"/>
        </p:nvCxnSpPr>
        <p:spPr>
          <a:xfrm>
            <a:off x="717847" y="2307364"/>
            <a:ext cx="0" cy="2435552"/>
          </a:xfrm>
          <a:prstGeom prst="line">
            <a:avLst/>
          </a:prstGeom>
          <a:ln w="76200"/>
          <a:effectLst/>
        </p:spPr>
        <p:style>
          <a:lnRef idx="2">
            <a:schemeClr val="accent1"/>
          </a:lnRef>
          <a:fillRef idx="0">
            <a:schemeClr val="accent1"/>
          </a:fillRef>
          <a:effectRef idx="1">
            <a:schemeClr val="accent1"/>
          </a:effectRef>
          <a:fontRef idx="minor">
            <a:schemeClr val="tx1"/>
          </a:fontRef>
        </p:style>
      </p:cxnSp>
      <p:sp>
        <p:nvSpPr>
          <p:cNvPr id="7" name="Content Placeholder 2">
            <a:extLst>
              <a:ext uri="{FF2B5EF4-FFF2-40B4-BE49-F238E27FC236}">
                <a16:creationId xmlns:a16="http://schemas.microsoft.com/office/drawing/2014/main" id="{6D42CF86-65DB-CD4F-AE44-F88D20EE0347}"/>
              </a:ext>
            </a:extLst>
          </p:cNvPr>
          <p:cNvSpPr>
            <a:spLocks noGrp="1"/>
          </p:cNvSpPr>
          <p:nvPr>
            <p:ph idx="10"/>
          </p:nvPr>
        </p:nvSpPr>
        <p:spPr>
          <a:xfrm>
            <a:off x="1128044" y="2307364"/>
            <a:ext cx="7558751" cy="2435552"/>
          </a:xfrm>
          <a:prstGeom prst="rect">
            <a:avLst/>
          </a:prstGeom>
        </p:spPr>
        <p:txBody>
          <a:bodyPr/>
          <a:lstStyle>
            <a:lvl1pPr marL="0" indent="0">
              <a:buFont typeface="+mj-lt"/>
              <a:buNone/>
              <a:defRPr sz="2400" b="0" i="0">
                <a:latin typeface="Lato" panose="020F0502020204030203" pitchFamily="34" charset="0"/>
                <a:ea typeface="Lato" panose="020F0502020204030203" pitchFamily="34" charset="0"/>
                <a:cs typeface="Lato" panose="020F0502020204030203" pitchFamily="34" charset="0"/>
              </a:defRPr>
            </a:lvl1pPr>
            <a:lvl2pPr marL="971550" indent="-51435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2pPr>
            <a:lvl3pPr marL="13716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3pPr>
            <a:lvl4pPr marL="18288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4pPr>
            <a:lvl5pPr marL="2286000" indent="-457200">
              <a:buFont typeface="+mj-lt"/>
              <a:buAutoNum type="arabicPeriod"/>
              <a:defRPr b="0" i="0">
                <a:latin typeface="Lato" panose="020F0502020204030203" pitchFamily="34" charset="0"/>
                <a:ea typeface="Lato" panose="020F0502020204030203" pitchFamily="34" charset="0"/>
                <a:cs typeface="Lato" panose="020F0502020204030203" pitchFamily="34" charset="0"/>
              </a:defRPr>
            </a:lvl5pPr>
          </a:lstStyle>
          <a:p>
            <a:pPr lvl="0"/>
            <a:endParaRPr lang="en-US" dirty="0"/>
          </a:p>
        </p:txBody>
      </p:sp>
    </p:spTree>
    <p:extLst>
      <p:ext uri="{BB962C8B-B14F-4D97-AF65-F5344CB8AC3E}">
        <p14:creationId xmlns:p14="http://schemas.microsoft.com/office/powerpoint/2010/main" val="15738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enter Single 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80160" y="0"/>
            <a:ext cx="7205472" cy="5143500"/>
          </a:xfrm>
          <a:prstGeom prst="rect">
            <a:avLst/>
          </a:prstGeom>
        </p:spPr>
        <p:txBody>
          <a:bodyPr anchor="ctr">
            <a:normAutofit/>
          </a:bodyPr>
          <a:lstStyle>
            <a:lvl1pPr algn="l">
              <a:defRPr sz="5400" b="1" i="0">
                <a:latin typeface="Lato" panose="020F0502020204030203" pitchFamily="34" charset="0"/>
                <a:ea typeface="Lato" panose="020F0502020204030203" pitchFamily="34" charset="0"/>
                <a:cs typeface="Lato" panose="020F0502020204030203" pitchFamily="34" charset="0"/>
              </a:defRPr>
            </a:lvl1pPr>
          </a:lstStyle>
          <a:p>
            <a:r>
              <a:rPr lang="en-US" dirty="0"/>
              <a:t>This is a single statement slide</a:t>
            </a:r>
          </a:p>
        </p:txBody>
      </p:sp>
    </p:spTree>
    <p:extLst>
      <p:ext uri="{BB962C8B-B14F-4D97-AF65-F5344CB8AC3E}">
        <p14:creationId xmlns:p14="http://schemas.microsoft.com/office/powerpoint/2010/main" val="337832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p:bg>
      <p:bgPr>
        <a:solidFill>
          <a:schemeClr val="bg2">
            <a:lumMod val="1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65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381231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7" r:id="rId4"/>
    <p:sldLayoutId id="2147483656" r:id="rId5"/>
    <p:sldLayoutId id="2147483654" r:id="rId6"/>
    <p:sldLayoutId id="2147483655" r:id="rId7"/>
  </p:sldLayoutIdLst>
  <p:txStyles>
    <p:titleStyle>
      <a:lvl1pPr algn="l" defTabSz="457200" rtl="0" eaLnBrk="1" latinLnBrk="0" hangingPunct="1">
        <a:spcBef>
          <a:spcPct val="0"/>
        </a:spcBef>
        <a:buNone/>
        <a:defRPr sz="360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Lato Regular"/>
          <a:ea typeface="+mn-ea"/>
          <a:cs typeface="Lato Regular"/>
        </a:defRPr>
      </a:lvl1pPr>
      <a:lvl2pPr marL="742950" indent="-285750" algn="l" defTabSz="457200" rtl="0" eaLnBrk="1" latinLnBrk="0" hangingPunct="1">
        <a:spcBef>
          <a:spcPct val="20000"/>
        </a:spcBef>
        <a:buFont typeface="Arial"/>
        <a:buChar char="–"/>
        <a:defRPr sz="2800" kern="1200">
          <a:solidFill>
            <a:srgbClr val="FFFFFF"/>
          </a:solidFill>
          <a:latin typeface="Lato Regular"/>
          <a:ea typeface="+mn-ea"/>
          <a:cs typeface="Lato Regular"/>
        </a:defRPr>
      </a:lvl2pPr>
      <a:lvl3pPr marL="1143000" indent="-228600" algn="l" defTabSz="457200" rtl="0" eaLnBrk="1" latinLnBrk="0" hangingPunct="1">
        <a:spcBef>
          <a:spcPct val="20000"/>
        </a:spcBef>
        <a:buFont typeface="Arial"/>
        <a:buChar char="•"/>
        <a:defRPr sz="2400" kern="1200">
          <a:solidFill>
            <a:srgbClr val="FFFFFF"/>
          </a:solidFill>
          <a:latin typeface="Lato Regular"/>
          <a:ea typeface="+mn-ea"/>
          <a:cs typeface="Lato Regular"/>
        </a:defRPr>
      </a:lvl3pPr>
      <a:lvl4pPr marL="1600200" indent="-228600" algn="l" defTabSz="457200" rtl="0" eaLnBrk="1" latinLnBrk="0" hangingPunct="1">
        <a:spcBef>
          <a:spcPct val="20000"/>
        </a:spcBef>
        <a:buFont typeface="Arial"/>
        <a:buChar char="–"/>
        <a:defRPr sz="2000" kern="1200">
          <a:solidFill>
            <a:srgbClr val="FFFFFF"/>
          </a:solidFill>
          <a:latin typeface="Lato Regular"/>
          <a:ea typeface="+mn-ea"/>
          <a:cs typeface="Lato Regular"/>
        </a:defRPr>
      </a:lvl4pPr>
      <a:lvl5pPr marL="2057400" indent="-228600" algn="l" defTabSz="457200" rtl="0" eaLnBrk="1" latinLnBrk="0" hangingPunct="1">
        <a:spcBef>
          <a:spcPct val="20000"/>
        </a:spcBef>
        <a:buFont typeface="Arial"/>
        <a:buChar char="»"/>
        <a:defRPr sz="2000" kern="1200">
          <a:solidFill>
            <a:srgbClr val="FFFFFF"/>
          </a:solidFill>
          <a:latin typeface="Lato Regular"/>
          <a:ea typeface="+mn-ea"/>
          <a:cs typeface="Lat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b="0" dirty="0"/>
              <a:t>Do I Have to Attend Every Worship Service?</a:t>
            </a:r>
          </a:p>
        </p:txBody>
      </p:sp>
    </p:spTree>
    <p:extLst>
      <p:ext uri="{BB962C8B-B14F-4D97-AF65-F5344CB8AC3E}">
        <p14:creationId xmlns:p14="http://schemas.microsoft.com/office/powerpoint/2010/main" val="75232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8F66B8-98EF-3347-9D50-300CBAEBB3AC}"/>
              </a:ext>
            </a:extLst>
          </p:cNvPr>
          <p:cNvSpPr>
            <a:spLocks noGrp="1"/>
          </p:cNvSpPr>
          <p:nvPr>
            <p:ph type="body" idx="1"/>
          </p:nvPr>
        </p:nvSpPr>
        <p:spPr/>
        <p:txBody>
          <a:bodyPr>
            <a:normAutofit/>
          </a:bodyPr>
          <a:lstStyle/>
          <a:p>
            <a:r>
              <a:rPr lang="en-US" sz="3200" dirty="0"/>
              <a:t>So then do not be foolish, but understand what the will of the Lord is. And do not get drunk with wine, for that is dissipation, but be filled with the Spirit, speaking to one another in psalms and hymns and spiritual songs, singing and making melody with your heart to the Lord;</a:t>
            </a:r>
          </a:p>
        </p:txBody>
      </p:sp>
      <p:sp>
        <p:nvSpPr>
          <p:cNvPr id="3" name="Content Placeholder 2">
            <a:extLst>
              <a:ext uri="{FF2B5EF4-FFF2-40B4-BE49-F238E27FC236}">
                <a16:creationId xmlns:a16="http://schemas.microsoft.com/office/drawing/2014/main" id="{9E3191BC-5D87-9A48-8BBA-2E0187F53746}"/>
              </a:ext>
            </a:extLst>
          </p:cNvPr>
          <p:cNvSpPr>
            <a:spLocks noGrp="1"/>
          </p:cNvSpPr>
          <p:nvPr>
            <p:ph sz="quarter" idx="10"/>
          </p:nvPr>
        </p:nvSpPr>
        <p:spPr/>
        <p:txBody>
          <a:bodyPr/>
          <a:lstStyle/>
          <a:p>
            <a:r>
              <a:rPr lang="en-US" dirty="0"/>
              <a:t>- Ephesians 5:17-19</a:t>
            </a:r>
          </a:p>
        </p:txBody>
      </p:sp>
    </p:spTree>
    <p:extLst>
      <p:ext uri="{BB962C8B-B14F-4D97-AF65-F5344CB8AC3E}">
        <p14:creationId xmlns:p14="http://schemas.microsoft.com/office/powerpoint/2010/main" val="2465013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8F66B8-98EF-3347-9D50-300CBAEBB3AC}"/>
              </a:ext>
            </a:extLst>
          </p:cNvPr>
          <p:cNvSpPr>
            <a:spLocks noGrp="1"/>
          </p:cNvSpPr>
          <p:nvPr>
            <p:ph type="body" idx="1"/>
          </p:nvPr>
        </p:nvSpPr>
        <p:spPr>
          <a:xfrm>
            <a:off x="685800" y="347619"/>
            <a:ext cx="7561729" cy="3693156"/>
          </a:xfrm>
        </p:spPr>
        <p:txBody>
          <a:bodyPr>
            <a:normAutofit/>
          </a:bodyPr>
          <a:lstStyle/>
          <a:p>
            <a:r>
              <a:rPr lang="en-US" sz="3200" dirty="0"/>
              <a:t>Through Him then, let us continually offer up a sacrifice of praise to God, that is, the fruit of lips that give thanks to His name. And do not neglect doing good and sharing, for with such sacrifices God is pleased.</a:t>
            </a:r>
          </a:p>
        </p:txBody>
      </p:sp>
      <p:sp>
        <p:nvSpPr>
          <p:cNvPr id="3" name="Content Placeholder 2">
            <a:extLst>
              <a:ext uri="{FF2B5EF4-FFF2-40B4-BE49-F238E27FC236}">
                <a16:creationId xmlns:a16="http://schemas.microsoft.com/office/drawing/2014/main" id="{9E3191BC-5D87-9A48-8BBA-2E0187F53746}"/>
              </a:ext>
            </a:extLst>
          </p:cNvPr>
          <p:cNvSpPr>
            <a:spLocks noGrp="1"/>
          </p:cNvSpPr>
          <p:nvPr>
            <p:ph sz="quarter" idx="10"/>
          </p:nvPr>
        </p:nvSpPr>
        <p:spPr/>
        <p:txBody>
          <a:bodyPr/>
          <a:lstStyle/>
          <a:p>
            <a:r>
              <a:rPr lang="en-US" dirty="0"/>
              <a:t>- Hebrews 13:15-16</a:t>
            </a:r>
          </a:p>
        </p:txBody>
      </p:sp>
    </p:spTree>
    <p:extLst>
      <p:ext uri="{BB962C8B-B14F-4D97-AF65-F5344CB8AC3E}">
        <p14:creationId xmlns:p14="http://schemas.microsoft.com/office/powerpoint/2010/main" val="204518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6414-C1C9-9F41-8B2B-F2FD9BED963D}"/>
              </a:ext>
            </a:extLst>
          </p:cNvPr>
          <p:cNvSpPr>
            <a:spLocks noGrp="1"/>
          </p:cNvSpPr>
          <p:nvPr>
            <p:ph type="title"/>
          </p:nvPr>
        </p:nvSpPr>
        <p:spPr>
          <a:xfrm>
            <a:off x="1532964" y="0"/>
            <a:ext cx="7261412" cy="5143500"/>
          </a:xfrm>
        </p:spPr>
        <p:txBody>
          <a:bodyPr>
            <a:normAutofit/>
          </a:bodyPr>
          <a:lstStyle/>
          <a:p>
            <a:r>
              <a:rPr lang="en-US" sz="5000" dirty="0"/>
              <a:t>When we worship God, we </a:t>
            </a:r>
            <a:r>
              <a:rPr lang="en-US" sz="5000" u="sng" dirty="0">
                <a:latin typeface="Lato Black" panose="020F0502020204030203" pitchFamily="34" charset="0"/>
                <a:ea typeface="Lato Black" panose="020F0502020204030203" pitchFamily="34" charset="0"/>
                <a:cs typeface="Lato Black" panose="020F0502020204030203" pitchFamily="34" charset="0"/>
              </a:rPr>
              <a:t>know</a:t>
            </a:r>
            <a:r>
              <a:rPr lang="en-US" sz="5000" dirty="0"/>
              <a:t> that we’re doing the right thing.</a:t>
            </a:r>
          </a:p>
        </p:txBody>
      </p:sp>
    </p:spTree>
    <p:extLst>
      <p:ext uri="{BB962C8B-B14F-4D97-AF65-F5344CB8AC3E}">
        <p14:creationId xmlns:p14="http://schemas.microsoft.com/office/powerpoint/2010/main" val="2263586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6414-C1C9-9F41-8B2B-F2FD9BED963D}"/>
              </a:ext>
            </a:extLst>
          </p:cNvPr>
          <p:cNvSpPr>
            <a:spLocks noGrp="1"/>
          </p:cNvSpPr>
          <p:nvPr>
            <p:ph type="title"/>
          </p:nvPr>
        </p:nvSpPr>
        <p:spPr>
          <a:xfrm>
            <a:off x="1568824" y="0"/>
            <a:ext cx="6916808" cy="5143500"/>
          </a:xfrm>
        </p:spPr>
        <p:txBody>
          <a:bodyPr>
            <a:normAutofit/>
          </a:bodyPr>
          <a:lstStyle/>
          <a:p>
            <a:r>
              <a:rPr lang="en-US" dirty="0"/>
              <a:t>The objective in worshipping God is </a:t>
            </a:r>
            <a:br>
              <a:rPr lang="en-US" dirty="0"/>
            </a:br>
            <a:r>
              <a:rPr lang="en-US" dirty="0"/>
              <a:t>to please </a:t>
            </a:r>
            <a:r>
              <a:rPr lang="en-US" u="sng" dirty="0">
                <a:latin typeface="Lato Black" panose="020F0502020204030203" pitchFamily="34" charset="0"/>
                <a:ea typeface="Lato Black" panose="020F0502020204030203" pitchFamily="34" charset="0"/>
                <a:cs typeface="Lato Black" panose="020F0502020204030203" pitchFamily="34" charset="0"/>
              </a:rPr>
              <a:t>Him</a:t>
            </a:r>
            <a:r>
              <a:rPr lang="en-US" dirty="0"/>
              <a:t> and </a:t>
            </a:r>
            <a:br>
              <a:rPr lang="en-US" dirty="0"/>
            </a:br>
            <a:r>
              <a:rPr lang="en-US" dirty="0"/>
              <a:t>not </a:t>
            </a:r>
            <a:r>
              <a:rPr lang="en-US" u="sng" dirty="0">
                <a:latin typeface="Lato Black" panose="020F0502020204030203" pitchFamily="34" charset="0"/>
                <a:ea typeface="Lato Black" panose="020F0502020204030203" pitchFamily="34" charset="0"/>
                <a:cs typeface="Lato Black" panose="020F0502020204030203" pitchFamily="34" charset="0"/>
              </a:rPr>
              <a:t>ourselves</a:t>
            </a:r>
            <a:r>
              <a:rPr lang="en-US" dirty="0"/>
              <a:t>.</a:t>
            </a:r>
          </a:p>
        </p:txBody>
      </p:sp>
    </p:spTree>
    <p:extLst>
      <p:ext uri="{BB962C8B-B14F-4D97-AF65-F5344CB8AC3E}">
        <p14:creationId xmlns:p14="http://schemas.microsoft.com/office/powerpoint/2010/main" val="832460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F8D521-F526-9046-8D86-ED3479C67298}"/>
              </a:ext>
            </a:extLst>
          </p:cNvPr>
          <p:cNvSpPr>
            <a:spLocks noGrp="1"/>
          </p:cNvSpPr>
          <p:nvPr>
            <p:ph idx="1"/>
          </p:nvPr>
        </p:nvSpPr>
        <p:spPr/>
        <p:txBody>
          <a:bodyPr/>
          <a:lstStyle/>
          <a:p>
            <a:pPr marL="514350" indent="-514350">
              <a:spcAft>
                <a:spcPts val="600"/>
              </a:spcAft>
              <a:buFont typeface="+mj-lt"/>
              <a:buAutoNum type="arabicPeriod"/>
            </a:pPr>
            <a:r>
              <a:rPr lang="en-US" sz="2800" dirty="0"/>
              <a:t>Being here every time pleases God</a:t>
            </a:r>
          </a:p>
          <a:p>
            <a:pPr marL="697230" indent="-697230">
              <a:buFont typeface="+mj-lt"/>
              <a:buAutoNum type="arabicPeriod"/>
            </a:pPr>
            <a:r>
              <a:rPr lang="en-US" sz="5000" b="1" dirty="0"/>
              <a:t>Being here every time strengthens our faith</a:t>
            </a:r>
          </a:p>
        </p:txBody>
      </p:sp>
      <p:sp>
        <p:nvSpPr>
          <p:cNvPr id="3" name="Title 2">
            <a:extLst>
              <a:ext uri="{FF2B5EF4-FFF2-40B4-BE49-F238E27FC236}">
                <a16:creationId xmlns:a16="http://schemas.microsoft.com/office/drawing/2014/main" id="{61530693-A874-4740-B4DA-DF9465A11A67}"/>
              </a:ext>
            </a:extLst>
          </p:cNvPr>
          <p:cNvSpPr>
            <a:spLocks noGrp="1"/>
          </p:cNvSpPr>
          <p:nvPr>
            <p:ph type="title"/>
          </p:nvPr>
        </p:nvSpPr>
        <p:spPr>
          <a:xfrm>
            <a:off x="457200" y="274639"/>
            <a:ext cx="8229600" cy="666656"/>
          </a:xfrm>
        </p:spPr>
        <p:txBody>
          <a:bodyPr/>
          <a:lstStyle/>
          <a:p>
            <a:r>
              <a:rPr lang="en-US" sz="3200" dirty="0"/>
              <a:t>3 Good Reasons for Being Here Every Time</a:t>
            </a:r>
          </a:p>
        </p:txBody>
      </p:sp>
    </p:spTree>
    <p:extLst>
      <p:ext uri="{BB962C8B-B14F-4D97-AF65-F5344CB8AC3E}">
        <p14:creationId xmlns:p14="http://schemas.microsoft.com/office/powerpoint/2010/main" val="786818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30FC30-6B27-8E45-95CC-9468F81170EA}"/>
              </a:ext>
            </a:extLst>
          </p:cNvPr>
          <p:cNvSpPr>
            <a:spLocks noGrp="1"/>
          </p:cNvSpPr>
          <p:nvPr>
            <p:ph idx="1"/>
          </p:nvPr>
        </p:nvSpPr>
        <p:spPr/>
        <p:txBody>
          <a:bodyPr/>
          <a:lstStyle/>
          <a:p>
            <a:pPr>
              <a:spcAft>
                <a:spcPts val="600"/>
              </a:spcAft>
            </a:pPr>
            <a:r>
              <a:rPr lang="en-US" sz="4000" dirty="0"/>
              <a:t>How do you </a:t>
            </a:r>
            <a:r>
              <a:rPr lang="en-US" sz="4000" b="1" dirty="0"/>
              <a:t>acquire</a:t>
            </a:r>
            <a:r>
              <a:rPr lang="en-US" sz="4000" dirty="0"/>
              <a:t> it?</a:t>
            </a:r>
          </a:p>
          <a:p>
            <a:pPr>
              <a:spcAft>
                <a:spcPts val="600"/>
              </a:spcAft>
            </a:pPr>
            <a:r>
              <a:rPr lang="en-US" sz="4000" dirty="0"/>
              <a:t>How do you </a:t>
            </a:r>
            <a:r>
              <a:rPr lang="en-US" sz="4000" b="1" dirty="0"/>
              <a:t>maintain</a:t>
            </a:r>
            <a:r>
              <a:rPr lang="en-US" sz="4000" dirty="0"/>
              <a:t> it?</a:t>
            </a:r>
          </a:p>
          <a:p>
            <a:pPr>
              <a:spcAft>
                <a:spcPts val="600"/>
              </a:spcAft>
            </a:pPr>
            <a:r>
              <a:rPr lang="en-US" sz="4000" dirty="0"/>
              <a:t>How do you </a:t>
            </a:r>
            <a:r>
              <a:rPr lang="en-US" sz="4000" b="1" dirty="0"/>
              <a:t>increase</a:t>
            </a:r>
            <a:r>
              <a:rPr lang="en-US" sz="4000" dirty="0"/>
              <a:t> it?</a:t>
            </a:r>
          </a:p>
          <a:p>
            <a:pPr>
              <a:spcAft>
                <a:spcPts val="600"/>
              </a:spcAft>
            </a:pPr>
            <a:r>
              <a:rPr lang="en-US" sz="4000" dirty="0"/>
              <a:t>How do you </a:t>
            </a:r>
            <a:r>
              <a:rPr lang="en-US" sz="4000" b="1" dirty="0"/>
              <a:t>strengthen</a:t>
            </a:r>
            <a:r>
              <a:rPr lang="en-US" sz="4000" dirty="0"/>
              <a:t> it?</a:t>
            </a:r>
          </a:p>
        </p:txBody>
      </p:sp>
      <p:sp>
        <p:nvSpPr>
          <p:cNvPr id="3" name="Title 2">
            <a:extLst>
              <a:ext uri="{FF2B5EF4-FFF2-40B4-BE49-F238E27FC236}">
                <a16:creationId xmlns:a16="http://schemas.microsoft.com/office/drawing/2014/main" id="{A3532665-2223-8B4C-8A52-A3E1C1548995}"/>
              </a:ext>
            </a:extLst>
          </p:cNvPr>
          <p:cNvSpPr>
            <a:spLocks noGrp="1"/>
          </p:cNvSpPr>
          <p:nvPr>
            <p:ph type="title"/>
          </p:nvPr>
        </p:nvSpPr>
        <p:spPr>
          <a:xfrm>
            <a:off x="546846" y="340289"/>
            <a:ext cx="8139953" cy="783695"/>
          </a:xfrm>
        </p:spPr>
        <p:txBody>
          <a:bodyPr/>
          <a:lstStyle/>
          <a:p>
            <a:r>
              <a:rPr lang="en-US" sz="4400" dirty="0"/>
              <a:t>Faith:</a:t>
            </a:r>
          </a:p>
        </p:txBody>
      </p:sp>
    </p:spTree>
    <p:extLst>
      <p:ext uri="{BB962C8B-B14F-4D97-AF65-F5344CB8AC3E}">
        <p14:creationId xmlns:p14="http://schemas.microsoft.com/office/powerpoint/2010/main" val="1313563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35760-0D91-CB40-B8D7-7EAD927DF459}"/>
              </a:ext>
            </a:extLst>
          </p:cNvPr>
          <p:cNvSpPr>
            <a:spLocks noGrp="1"/>
          </p:cNvSpPr>
          <p:nvPr>
            <p:ph type="title"/>
          </p:nvPr>
        </p:nvSpPr>
        <p:spPr/>
        <p:txBody>
          <a:bodyPr/>
          <a:lstStyle/>
          <a:p>
            <a:r>
              <a:rPr lang="en-US" sz="4800" dirty="0"/>
              <a:t>“…faith comes by hearing …the words of Christ.”</a:t>
            </a:r>
            <a:br>
              <a:rPr lang="en-US" dirty="0"/>
            </a:br>
            <a:r>
              <a:rPr lang="en-US" sz="4000" b="0" dirty="0"/>
              <a:t>(Romans 10:17)</a:t>
            </a:r>
            <a:endParaRPr lang="en-US" b="0" dirty="0"/>
          </a:p>
        </p:txBody>
      </p:sp>
    </p:spTree>
    <p:extLst>
      <p:ext uri="{BB962C8B-B14F-4D97-AF65-F5344CB8AC3E}">
        <p14:creationId xmlns:p14="http://schemas.microsoft.com/office/powerpoint/2010/main" val="2621379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4BCF15-81EF-3F46-89A9-91A81BF229F9}"/>
              </a:ext>
            </a:extLst>
          </p:cNvPr>
          <p:cNvSpPr>
            <a:spLocks noGrp="1"/>
          </p:cNvSpPr>
          <p:nvPr>
            <p:ph type="body" idx="1"/>
          </p:nvPr>
        </p:nvSpPr>
        <p:spPr/>
        <p:txBody>
          <a:bodyPr>
            <a:normAutofit/>
          </a:bodyPr>
          <a:lstStyle/>
          <a:p>
            <a:pPr algn="ctr"/>
            <a:r>
              <a:rPr lang="en-US" sz="4000" b="1" dirty="0">
                <a:latin typeface="Lato Black" panose="020F0502020204030203" pitchFamily="34" charset="0"/>
                <a:ea typeface="Lato Black" panose="020F0502020204030203" pitchFamily="34" charset="0"/>
                <a:cs typeface="Lato Black" panose="020F0502020204030203" pitchFamily="34" charset="0"/>
              </a:rPr>
              <a:t>Strength of Faith</a:t>
            </a:r>
          </a:p>
          <a:p>
            <a:pPr algn="ctr"/>
            <a:endParaRPr lang="en-US" sz="4000" b="1" dirty="0">
              <a:latin typeface="Lato Black" panose="020F0502020204030203" pitchFamily="34" charset="0"/>
              <a:ea typeface="Lato Black" panose="020F0502020204030203" pitchFamily="34" charset="0"/>
              <a:cs typeface="Lato Black" panose="020F0502020204030203" pitchFamily="34" charset="0"/>
            </a:endParaRPr>
          </a:p>
          <a:p>
            <a:pPr algn="ctr"/>
            <a:r>
              <a:rPr lang="en-US" sz="4000" b="1" dirty="0">
                <a:latin typeface="Lato Black" panose="020F0502020204030203" pitchFamily="34" charset="0"/>
                <a:ea typeface="Lato Black" panose="020F0502020204030203" pitchFamily="34" charset="0"/>
                <a:cs typeface="Lato Black" panose="020F0502020204030203" pitchFamily="34" charset="0"/>
              </a:rPr>
              <a:t>Exposure to God’s Word/People</a:t>
            </a:r>
          </a:p>
        </p:txBody>
      </p:sp>
      <p:cxnSp>
        <p:nvCxnSpPr>
          <p:cNvPr id="5" name="Straight Connector 4">
            <a:extLst>
              <a:ext uri="{FF2B5EF4-FFF2-40B4-BE49-F238E27FC236}">
                <a16:creationId xmlns:a16="http://schemas.microsoft.com/office/drawing/2014/main" id="{F703CFEA-9682-3749-8617-1F19828FCC75}"/>
              </a:ext>
            </a:extLst>
          </p:cNvPr>
          <p:cNvCxnSpPr/>
          <p:nvPr/>
        </p:nvCxnSpPr>
        <p:spPr>
          <a:xfrm>
            <a:off x="1640541" y="2187388"/>
            <a:ext cx="5531224" cy="0"/>
          </a:xfrm>
          <a:prstGeom prst="line">
            <a:avLst/>
          </a:prstGeom>
          <a:ln w="762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7556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6380-AADB-9C40-830E-982A16F26760}"/>
              </a:ext>
            </a:extLst>
          </p:cNvPr>
          <p:cNvSpPr>
            <a:spLocks noGrp="1"/>
          </p:cNvSpPr>
          <p:nvPr>
            <p:ph type="title"/>
          </p:nvPr>
        </p:nvSpPr>
        <p:spPr>
          <a:xfrm>
            <a:off x="1488140" y="0"/>
            <a:ext cx="7126942" cy="5143500"/>
          </a:xfrm>
        </p:spPr>
        <p:txBody>
          <a:bodyPr/>
          <a:lstStyle/>
          <a:p>
            <a:r>
              <a:rPr lang="en-US" dirty="0"/>
              <a:t>Weak Attendance  </a:t>
            </a:r>
            <a:r>
              <a:rPr lang="en-US" b="0" dirty="0"/>
              <a:t>=</a:t>
            </a:r>
            <a:r>
              <a:rPr lang="en-US" dirty="0"/>
              <a:t> </a:t>
            </a:r>
            <a:br>
              <a:rPr lang="en-US" dirty="0"/>
            </a:br>
            <a:r>
              <a:rPr lang="en-US" dirty="0"/>
              <a:t>Weak Faith  </a:t>
            </a:r>
            <a:r>
              <a:rPr lang="en-US" b="0" dirty="0"/>
              <a:t>= </a:t>
            </a:r>
            <a:br>
              <a:rPr lang="en-US" dirty="0"/>
            </a:br>
            <a:r>
              <a:rPr lang="en-US" dirty="0">
                <a:latin typeface="Lato Black" panose="020F0502020204030203" pitchFamily="34" charset="0"/>
                <a:ea typeface="Lato Black" panose="020F0502020204030203" pitchFamily="34" charset="0"/>
                <a:cs typeface="Lato Black" panose="020F0502020204030203" pitchFamily="34" charset="0"/>
              </a:rPr>
              <a:t>Weak Christian</a:t>
            </a:r>
          </a:p>
        </p:txBody>
      </p:sp>
    </p:spTree>
    <p:extLst>
      <p:ext uri="{BB962C8B-B14F-4D97-AF65-F5344CB8AC3E}">
        <p14:creationId xmlns:p14="http://schemas.microsoft.com/office/powerpoint/2010/main" val="1921488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50922-F4A6-5741-A60E-9D176800F349}"/>
              </a:ext>
            </a:extLst>
          </p:cNvPr>
          <p:cNvSpPr>
            <a:spLocks noGrp="1"/>
          </p:cNvSpPr>
          <p:nvPr>
            <p:ph type="title"/>
          </p:nvPr>
        </p:nvSpPr>
        <p:spPr>
          <a:xfrm>
            <a:off x="1280160" y="663388"/>
            <a:ext cx="7433534" cy="4480112"/>
          </a:xfrm>
        </p:spPr>
        <p:txBody>
          <a:bodyPr>
            <a:normAutofit/>
          </a:bodyPr>
          <a:lstStyle/>
          <a:p>
            <a:r>
              <a:rPr lang="en-US" sz="4800" dirty="0"/>
              <a:t>What is the </a:t>
            </a:r>
            <a:r>
              <a:rPr lang="en-US" sz="4800" u="sng" dirty="0">
                <a:latin typeface="Lato Black" panose="020F0502020204030203" pitchFamily="34" charset="0"/>
                <a:ea typeface="Lato Black" panose="020F0502020204030203" pitchFamily="34" charset="0"/>
                <a:cs typeface="Lato Black" panose="020F0502020204030203" pitchFamily="34" charset="0"/>
              </a:rPr>
              <a:t>minimum</a:t>
            </a:r>
            <a:r>
              <a:rPr lang="en-US" sz="4800" dirty="0"/>
              <a:t> </a:t>
            </a:r>
            <a:br>
              <a:rPr lang="en-US" sz="4800" dirty="0"/>
            </a:br>
            <a:r>
              <a:rPr lang="en-US" sz="4800" dirty="0"/>
              <a:t>I need to do to be saved?</a:t>
            </a:r>
            <a:br>
              <a:rPr lang="en-US" sz="4800" dirty="0"/>
            </a:br>
            <a:br>
              <a:rPr lang="en-US" sz="2800" dirty="0"/>
            </a:br>
            <a:r>
              <a:rPr lang="en-US" sz="4800" b="0" dirty="0"/>
              <a:t>(Legalism)</a:t>
            </a:r>
          </a:p>
        </p:txBody>
      </p:sp>
    </p:spTree>
    <p:extLst>
      <p:ext uri="{BB962C8B-B14F-4D97-AF65-F5344CB8AC3E}">
        <p14:creationId xmlns:p14="http://schemas.microsoft.com/office/powerpoint/2010/main" val="2811535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EF147F7-D13D-984B-B1B7-FF876352E6BF}"/>
              </a:ext>
            </a:extLst>
          </p:cNvPr>
          <p:cNvSpPr/>
          <p:nvPr/>
        </p:nvSpPr>
        <p:spPr>
          <a:xfrm>
            <a:off x="333955" y="3991555"/>
            <a:ext cx="4937760" cy="715617"/>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B6B7149A-8620-C847-BBB4-CC854FDF7348}"/>
              </a:ext>
            </a:extLst>
          </p:cNvPr>
          <p:cNvSpPr>
            <a:spLocks noGrp="1"/>
          </p:cNvSpPr>
          <p:nvPr>
            <p:ph idx="1"/>
          </p:nvPr>
        </p:nvSpPr>
        <p:spPr/>
        <p:txBody>
          <a:bodyPr/>
          <a:lstStyle/>
          <a:p>
            <a:r>
              <a:rPr lang="en-US" sz="3600" dirty="0"/>
              <a:t>Prayer</a:t>
            </a:r>
          </a:p>
          <a:p>
            <a:r>
              <a:rPr lang="en-US" sz="3600" dirty="0"/>
              <a:t>Reading the Bible</a:t>
            </a:r>
          </a:p>
          <a:p>
            <a:r>
              <a:rPr lang="en-US" sz="3600" dirty="0"/>
              <a:t>Ministry Service</a:t>
            </a:r>
          </a:p>
          <a:p>
            <a:r>
              <a:rPr lang="en-US" sz="3600" dirty="0"/>
              <a:t>Giving</a:t>
            </a:r>
          </a:p>
          <a:p>
            <a:r>
              <a:rPr lang="en-US" sz="3600" b="1" dirty="0">
                <a:solidFill>
                  <a:srgbClr val="0670A8"/>
                </a:solidFill>
                <a:latin typeface="Lato Black" panose="020F0502020204030203" pitchFamily="34" charset="0"/>
                <a:ea typeface="Lato Black" panose="020F0502020204030203" pitchFamily="34" charset="0"/>
                <a:cs typeface="Lato Black" panose="020F0502020204030203" pitchFamily="34" charset="0"/>
              </a:rPr>
              <a:t>Church Attendance</a:t>
            </a:r>
          </a:p>
        </p:txBody>
      </p:sp>
      <p:sp>
        <p:nvSpPr>
          <p:cNvPr id="3" name="Title 2">
            <a:extLst>
              <a:ext uri="{FF2B5EF4-FFF2-40B4-BE49-F238E27FC236}">
                <a16:creationId xmlns:a16="http://schemas.microsoft.com/office/drawing/2014/main" id="{6EFBA670-A6F9-4D40-AD9A-082AFFE6FE61}"/>
              </a:ext>
            </a:extLst>
          </p:cNvPr>
          <p:cNvSpPr>
            <a:spLocks noGrp="1"/>
          </p:cNvSpPr>
          <p:nvPr>
            <p:ph type="title"/>
          </p:nvPr>
        </p:nvSpPr>
        <p:spPr/>
        <p:txBody>
          <a:bodyPr/>
          <a:lstStyle/>
          <a:p>
            <a:r>
              <a:rPr lang="en-US" dirty="0"/>
              <a:t>Spiritual Testing</a:t>
            </a:r>
          </a:p>
        </p:txBody>
      </p:sp>
    </p:spTree>
    <p:extLst>
      <p:ext uri="{BB962C8B-B14F-4D97-AF65-F5344CB8AC3E}">
        <p14:creationId xmlns:p14="http://schemas.microsoft.com/office/powerpoint/2010/main" val="1478614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6380-AADB-9C40-830E-982A16F26760}"/>
              </a:ext>
            </a:extLst>
          </p:cNvPr>
          <p:cNvSpPr>
            <a:spLocks noGrp="1"/>
          </p:cNvSpPr>
          <p:nvPr>
            <p:ph type="title"/>
          </p:nvPr>
        </p:nvSpPr>
        <p:spPr>
          <a:xfrm>
            <a:off x="1819834" y="0"/>
            <a:ext cx="6795247" cy="5143500"/>
          </a:xfrm>
        </p:spPr>
        <p:txBody>
          <a:bodyPr>
            <a:normAutofit/>
          </a:bodyPr>
          <a:lstStyle/>
          <a:p>
            <a:r>
              <a:rPr lang="en-US" sz="6000" dirty="0"/>
              <a:t>Regular / Full Attendance = </a:t>
            </a:r>
            <a:br>
              <a:rPr lang="en-US" sz="6000" dirty="0"/>
            </a:br>
            <a:br>
              <a:rPr lang="en-US" sz="1400" dirty="0"/>
            </a:br>
            <a:r>
              <a:rPr lang="en-US" sz="6000" dirty="0">
                <a:latin typeface="Lato Black" panose="020F0502020204030203" pitchFamily="34" charset="0"/>
                <a:ea typeface="Lato Black" panose="020F0502020204030203" pitchFamily="34" charset="0"/>
                <a:cs typeface="Lato Black" panose="020F0502020204030203" pitchFamily="34" charset="0"/>
              </a:rPr>
              <a:t>Strong Faith</a:t>
            </a:r>
          </a:p>
        </p:txBody>
      </p:sp>
    </p:spTree>
    <p:extLst>
      <p:ext uri="{BB962C8B-B14F-4D97-AF65-F5344CB8AC3E}">
        <p14:creationId xmlns:p14="http://schemas.microsoft.com/office/powerpoint/2010/main" val="1673977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F8D521-F526-9046-8D86-ED3479C67298}"/>
              </a:ext>
            </a:extLst>
          </p:cNvPr>
          <p:cNvSpPr>
            <a:spLocks noGrp="1"/>
          </p:cNvSpPr>
          <p:nvPr>
            <p:ph idx="1"/>
          </p:nvPr>
        </p:nvSpPr>
        <p:spPr/>
        <p:txBody>
          <a:bodyPr/>
          <a:lstStyle/>
          <a:p>
            <a:pPr marL="91440" indent="-457200">
              <a:spcAft>
                <a:spcPts val="600"/>
              </a:spcAft>
              <a:buFont typeface="+mj-lt"/>
              <a:buAutoNum type="arabicPeriod"/>
            </a:pPr>
            <a:r>
              <a:rPr lang="en-US" sz="2400" dirty="0"/>
              <a:t>Being here every time pleases God</a:t>
            </a:r>
          </a:p>
          <a:p>
            <a:pPr marL="91440" indent="-457200">
              <a:buFont typeface="+mj-lt"/>
              <a:buAutoNum type="arabicPeriod"/>
            </a:pPr>
            <a:r>
              <a:rPr lang="en-US" sz="2400" dirty="0"/>
              <a:t>Being here every time strengthens our faith</a:t>
            </a:r>
          </a:p>
          <a:p>
            <a:pPr marL="697230" indent="-697230">
              <a:buFont typeface="+mj-lt"/>
              <a:buAutoNum type="arabicPeriod"/>
            </a:pPr>
            <a:r>
              <a:rPr lang="en-US" sz="5000" b="1" dirty="0"/>
              <a:t>Being here every time builds the church</a:t>
            </a:r>
          </a:p>
        </p:txBody>
      </p:sp>
      <p:sp>
        <p:nvSpPr>
          <p:cNvPr id="3" name="Title 2">
            <a:extLst>
              <a:ext uri="{FF2B5EF4-FFF2-40B4-BE49-F238E27FC236}">
                <a16:creationId xmlns:a16="http://schemas.microsoft.com/office/drawing/2014/main" id="{61530693-A874-4740-B4DA-DF9465A11A67}"/>
              </a:ext>
            </a:extLst>
          </p:cNvPr>
          <p:cNvSpPr>
            <a:spLocks noGrp="1"/>
          </p:cNvSpPr>
          <p:nvPr>
            <p:ph type="title"/>
          </p:nvPr>
        </p:nvSpPr>
        <p:spPr>
          <a:xfrm>
            <a:off x="457200" y="274639"/>
            <a:ext cx="8229600" cy="666656"/>
          </a:xfrm>
        </p:spPr>
        <p:txBody>
          <a:bodyPr/>
          <a:lstStyle/>
          <a:p>
            <a:r>
              <a:rPr lang="en-US" sz="3200" dirty="0"/>
              <a:t>3 Good Reasons for Being Here Every Time</a:t>
            </a:r>
          </a:p>
        </p:txBody>
      </p:sp>
    </p:spTree>
    <p:extLst>
      <p:ext uri="{BB962C8B-B14F-4D97-AF65-F5344CB8AC3E}">
        <p14:creationId xmlns:p14="http://schemas.microsoft.com/office/powerpoint/2010/main" val="2017316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BD3D18-37D7-9248-9241-083A5C22EC89}"/>
              </a:ext>
            </a:extLst>
          </p:cNvPr>
          <p:cNvSpPr>
            <a:spLocks noGrp="1"/>
          </p:cNvSpPr>
          <p:nvPr>
            <p:ph type="body" idx="1"/>
          </p:nvPr>
        </p:nvSpPr>
        <p:spPr/>
        <p:txBody>
          <a:bodyPr>
            <a:normAutofit fontScale="85000" lnSpcReduction="10000"/>
          </a:bodyPr>
          <a:lstStyle/>
          <a:p>
            <a:r>
              <a:rPr lang="en-US" dirty="0"/>
              <a:t>Let us hold fast the confession of our hope without wavering, for He who promised is faithful; and let us consider how to stimulate one another to love and good deeds, not forsaking our own assembling together, as is the habit of some, but encouraging one another; and all the more as you see the day drawing near.</a:t>
            </a:r>
          </a:p>
        </p:txBody>
      </p:sp>
      <p:sp>
        <p:nvSpPr>
          <p:cNvPr id="3" name="Content Placeholder 2">
            <a:extLst>
              <a:ext uri="{FF2B5EF4-FFF2-40B4-BE49-F238E27FC236}">
                <a16:creationId xmlns:a16="http://schemas.microsoft.com/office/drawing/2014/main" id="{8ECCFE60-BF11-4A42-9391-5BB28D42A152}"/>
              </a:ext>
            </a:extLst>
          </p:cNvPr>
          <p:cNvSpPr>
            <a:spLocks noGrp="1"/>
          </p:cNvSpPr>
          <p:nvPr>
            <p:ph sz="quarter" idx="10"/>
          </p:nvPr>
        </p:nvSpPr>
        <p:spPr/>
        <p:txBody>
          <a:bodyPr/>
          <a:lstStyle/>
          <a:p>
            <a:r>
              <a:rPr lang="en-US" dirty="0"/>
              <a:t>- Hebrews 10:23-25</a:t>
            </a:r>
          </a:p>
        </p:txBody>
      </p:sp>
    </p:spTree>
    <p:extLst>
      <p:ext uri="{BB962C8B-B14F-4D97-AF65-F5344CB8AC3E}">
        <p14:creationId xmlns:p14="http://schemas.microsoft.com/office/powerpoint/2010/main" val="155133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D3D2F-AE85-0642-A1B9-06575206F795}"/>
              </a:ext>
            </a:extLst>
          </p:cNvPr>
          <p:cNvSpPr>
            <a:spLocks noGrp="1"/>
          </p:cNvSpPr>
          <p:nvPr>
            <p:ph idx="1"/>
          </p:nvPr>
        </p:nvSpPr>
        <p:spPr/>
        <p:txBody>
          <a:bodyPr/>
          <a:lstStyle/>
          <a:p>
            <a:r>
              <a:rPr lang="en-US" sz="4800" b="1" dirty="0"/>
              <a:t>Proclaim Christ to each other and visitors</a:t>
            </a:r>
          </a:p>
          <a:p>
            <a:pPr lvl="1"/>
            <a:r>
              <a:rPr lang="en-US" sz="4000" dirty="0"/>
              <a:t> I Corinthians 11:26</a:t>
            </a:r>
          </a:p>
        </p:txBody>
      </p:sp>
      <p:sp>
        <p:nvSpPr>
          <p:cNvPr id="3" name="Title 2">
            <a:extLst>
              <a:ext uri="{FF2B5EF4-FFF2-40B4-BE49-F238E27FC236}">
                <a16:creationId xmlns:a16="http://schemas.microsoft.com/office/drawing/2014/main" id="{28F85E85-711C-4940-A227-7EBD70D2611F}"/>
              </a:ext>
            </a:extLst>
          </p:cNvPr>
          <p:cNvSpPr>
            <a:spLocks noGrp="1"/>
          </p:cNvSpPr>
          <p:nvPr>
            <p:ph type="title"/>
          </p:nvPr>
        </p:nvSpPr>
        <p:spPr/>
        <p:txBody>
          <a:bodyPr/>
          <a:lstStyle/>
          <a:p>
            <a:r>
              <a:rPr lang="en-US" sz="3200" dirty="0"/>
              <a:t>Regular Attendance Ministers to Others</a:t>
            </a:r>
          </a:p>
        </p:txBody>
      </p:sp>
    </p:spTree>
    <p:extLst>
      <p:ext uri="{BB962C8B-B14F-4D97-AF65-F5344CB8AC3E}">
        <p14:creationId xmlns:p14="http://schemas.microsoft.com/office/powerpoint/2010/main" val="4227733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D3D2F-AE85-0642-A1B9-06575206F795}"/>
              </a:ext>
            </a:extLst>
          </p:cNvPr>
          <p:cNvSpPr>
            <a:spLocks noGrp="1"/>
          </p:cNvSpPr>
          <p:nvPr>
            <p:ph idx="1"/>
          </p:nvPr>
        </p:nvSpPr>
        <p:spPr/>
        <p:txBody>
          <a:bodyPr/>
          <a:lstStyle/>
          <a:p>
            <a:r>
              <a:rPr lang="en-US" sz="2400" dirty="0"/>
              <a:t>Proclaim Christ to each other and visitors</a:t>
            </a:r>
          </a:p>
          <a:p>
            <a:r>
              <a:rPr lang="en-US" sz="4800" b="1" dirty="0"/>
              <a:t>Provide a Godly example </a:t>
            </a:r>
            <a:br>
              <a:rPr lang="en-US" sz="4800" b="1" dirty="0"/>
            </a:br>
            <a:r>
              <a:rPr lang="en-US" sz="4800" b="1" dirty="0"/>
              <a:t>to others</a:t>
            </a:r>
          </a:p>
          <a:p>
            <a:pPr lvl="1"/>
            <a:r>
              <a:rPr lang="en-US" sz="4400" b="1" dirty="0"/>
              <a:t> </a:t>
            </a:r>
            <a:r>
              <a:rPr lang="en-US" sz="4400" dirty="0"/>
              <a:t>Hebrews 10:26-29</a:t>
            </a:r>
          </a:p>
        </p:txBody>
      </p:sp>
      <p:sp>
        <p:nvSpPr>
          <p:cNvPr id="3" name="Title 2">
            <a:extLst>
              <a:ext uri="{FF2B5EF4-FFF2-40B4-BE49-F238E27FC236}">
                <a16:creationId xmlns:a16="http://schemas.microsoft.com/office/drawing/2014/main" id="{28F85E85-711C-4940-A227-7EBD70D2611F}"/>
              </a:ext>
            </a:extLst>
          </p:cNvPr>
          <p:cNvSpPr>
            <a:spLocks noGrp="1"/>
          </p:cNvSpPr>
          <p:nvPr>
            <p:ph type="title"/>
          </p:nvPr>
        </p:nvSpPr>
        <p:spPr/>
        <p:txBody>
          <a:bodyPr/>
          <a:lstStyle/>
          <a:p>
            <a:r>
              <a:rPr lang="en-US" sz="3200" dirty="0"/>
              <a:t>Regular Attendance Ministers to Others</a:t>
            </a:r>
          </a:p>
        </p:txBody>
      </p:sp>
    </p:spTree>
    <p:extLst>
      <p:ext uri="{BB962C8B-B14F-4D97-AF65-F5344CB8AC3E}">
        <p14:creationId xmlns:p14="http://schemas.microsoft.com/office/powerpoint/2010/main" val="3281826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D3D2F-AE85-0642-A1B9-06575206F795}"/>
              </a:ext>
            </a:extLst>
          </p:cNvPr>
          <p:cNvSpPr>
            <a:spLocks noGrp="1"/>
          </p:cNvSpPr>
          <p:nvPr>
            <p:ph idx="1"/>
          </p:nvPr>
        </p:nvSpPr>
        <p:spPr/>
        <p:txBody>
          <a:bodyPr/>
          <a:lstStyle/>
          <a:p>
            <a:r>
              <a:rPr lang="en-US" sz="2400" dirty="0"/>
              <a:t>Proclaim Christ to each other and visitors</a:t>
            </a:r>
          </a:p>
          <a:p>
            <a:r>
              <a:rPr lang="en-US" sz="2400" dirty="0"/>
              <a:t>Provide a Godly example to others</a:t>
            </a:r>
          </a:p>
          <a:p>
            <a:r>
              <a:rPr lang="en-US" sz="4400" b="1" dirty="0"/>
              <a:t>Contribute to the needs </a:t>
            </a:r>
            <a:br>
              <a:rPr lang="en-US" sz="4400" b="1" dirty="0"/>
            </a:br>
            <a:r>
              <a:rPr lang="en-US" sz="4400" b="1" dirty="0"/>
              <a:t>of the saints</a:t>
            </a:r>
          </a:p>
          <a:p>
            <a:pPr lvl="1"/>
            <a:r>
              <a:rPr lang="en-US" sz="4400" dirty="0"/>
              <a:t> I Corinthians 16:1-3</a:t>
            </a:r>
          </a:p>
        </p:txBody>
      </p:sp>
      <p:sp>
        <p:nvSpPr>
          <p:cNvPr id="3" name="Title 2">
            <a:extLst>
              <a:ext uri="{FF2B5EF4-FFF2-40B4-BE49-F238E27FC236}">
                <a16:creationId xmlns:a16="http://schemas.microsoft.com/office/drawing/2014/main" id="{28F85E85-711C-4940-A227-7EBD70D2611F}"/>
              </a:ext>
            </a:extLst>
          </p:cNvPr>
          <p:cNvSpPr>
            <a:spLocks noGrp="1"/>
          </p:cNvSpPr>
          <p:nvPr>
            <p:ph type="title"/>
          </p:nvPr>
        </p:nvSpPr>
        <p:spPr/>
        <p:txBody>
          <a:bodyPr/>
          <a:lstStyle/>
          <a:p>
            <a:r>
              <a:rPr lang="en-US" sz="3200" dirty="0"/>
              <a:t>Regular Attendance Ministers to Others</a:t>
            </a:r>
          </a:p>
        </p:txBody>
      </p:sp>
    </p:spTree>
    <p:extLst>
      <p:ext uri="{BB962C8B-B14F-4D97-AF65-F5344CB8AC3E}">
        <p14:creationId xmlns:p14="http://schemas.microsoft.com/office/powerpoint/2010/main" val="2900854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D3D2F-AE85-0642-A1B9-06575206F795}"/>
              </a:ext>
            </a:extLst>
          </p:cNvPr>
          <p:cNvSpPr>
            <a:spLocks noGrp="1"/>
          </p:cNvSpPr>
          <p:nvPr>
            <p:ph idx="1"/>
          </p:nvPr>
        </p:nvSpPr>
        <p:spPr/>
        <p:txBody>
          <a:bodyPr/>
          <a:lstStyle/>
          <a:p>
            <a:r>
              <a:rPr lang="en-US" sz="2400" dirty="0"/>
              <a:t>Proclaim Christ to each other and visitors</a:t>
            </a:r>
          </a:p>
          <a:p>
            <a:r>
              <a:rPr lang="en-US" sz="2400" dirty="0"/>
              <a:t>Provide a Godly example to others</a:t>
            </a:r>
          </a:p>
          <a:p>
            <a:r>
              <a:rPr lang="en-US" sz="2400" dirty="0"/>
              <a:t>Contribute to the needs of the saints</a:t>
            </a:r>
          </a:p>
          <a:p>
            <a:r>
              <a:rPr lang="en-US" sz="4400" b="1" dirty="0"/>
              <a:t>Support Leaders and Ministers</a:t>
            </a:r>
          </a:p>
          <a:p>
            <a:pPr lvl="1"/>
            <a:r>
              <a:rPr lang="en-US" sz="4000" b="1" dirty="0"/>
              <a:t> </a:t>
            </a:r>
            <a:r>
              <a:rPr lang="en-US" sz="4000" dirty="0"/>
              <a:t>Hebrews 13:7</a:t>
            </a:r>
          </a:p>
        </p:txBody>
      </p:sp>
      <p:sp>
        <p:nvSpPr>
          <p:cNvPr id="3" name="Title 2">
            <a:extLst>
              <a:ext uri="{FF2B5EF4-FFF2-40B4-BE49-F238E27FC236}">
                <a16:creationId xmlns:a16="http://schemas.microsoft.com/office/drawing/2014/main" id="{28F85E85-711C-4940-A227-7EBD70D2611F}"/>
              </a:ext>
            </a:extLst>
          </p:cNvPr>
          <p:cNvSpPr>
            <a:spLocks noGrp="1"/>
          </p:cNvSpPr>
          <p:nvPr>
            <p:ph type="title"/>
          </p:nvPr>
        </p:nvSpPr>
        <p:spPr/>
        <p:txBody>
          <a:bodyPr/>
          <a:lstStyle/>
          <a:p>
            <a:r>
              <a:rPr lang="en-US" sz="3200" dirty="0"/>
              <a:t>Regular Attendance Ministers to Others</a:t>
            </a:r>
          </a:p>
        </p:txBody>
      </p:sp>
    </p:spTree>
    <p:extLst>
      <p:ext uri="{BB962C8B-B14F-4D97-AF65-F5344CB8AC3E}">
        <p14:creationId xmlns:p14="http://schemas.microsoft.com/office/powerpoint/2010/main" val="777213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B6E872-4F99-BC45-BDBE-47EACC3F82D5}"/>
              </a:ext>
            </a:extLst>
          </p:cNvPr>
          <p:cNvSpPr>
            <a:spLocks noGrp="1"/>
          </p:cNvSpPr>
          <p:nvPr>
            <p:ph idx="1"/>
          </p:nvPr>
        </p:nvSpPr>
        <p:spPr>
          <a:xfrm>
            <a:off x="457199" y="1577788"/>
            <a:ext cx="8399929" cy="3252132"/>
          </a:xfrm>
        </p:spPr>
        <p:txBody>
          <a:bodyPr/>
          <a:lstStyle/>
          <a:p>
            <a:pPr>
              <a:spcAft>
                <a:spcPts val="1800"/>
              </a:spcAft>
            </a:pPr>
            <a:r>
              <a:rPr lang="en-US" sz="4400" dirty="0"/>
              <a:t>First Step to </a:t>
            </a:r>
            <a:r>
              <a:rPr lang="en-US" sz="4400" b="1" dirty="0">
                <a:latin typeface="Lato Black" panose="020F0502020204030203" pitchFamily="34" charset="0"/>
                <a:ea typeface="Lato Black" panose="020F0502020204030203" pitchFamily="34" charset="0"/>
                <a:cs typeface="Lato Black" panose="020F0502020204030203" pitchFamily="34" charset="0"/>
              </a:rPr>
              <a:t>Church Growth</a:t>
            </a:r>
          </a:p>
          <a:p>
            <a:pPr>
              <a:spcAft>
                <a:spcPts val="1800"/>
              </a:spcAft>
            </a:pPr>
            <a:r>
              <a:rPr lang="en-US" sz="4400" dirty="0"/>
              <a:t>First Step to </a:t>
            </a:r>
            <a:r>
              <a:rPr lang="en-US" sz="4400" b="1" dirty="0">
                <a:latin typeface="Lato Black" panose="020F0502020204030203" pitchFamily="34" charset="0"/>
                <a:ea typeface="Lato Black" panose="020F0502020204030203" pitchFamily="34" charset="0"/>
                <a:cs typeface="Lato Black" panose="020F0502020204030203" pitchFamily="34" charset="0"/>
              </a:rPr>
              <a:t>Personal Growth</a:t>
            </a:r>
          </a:p>
        </p:txBody>
      </p:sp>
      <p:sp>
        <p:nvSpPr>
          <p:cNvPr id="3" name="Title 2">
            <a:extLst>
              <a:ext uri="{FF2B5EF4-FFF2-40B4-BE49-F238E27FC236}">
                <a16:creationId xmlns:a16="http://schemas.microsoft.com/office/drawing/2014/main" id="{DBA685D2-197F-DB4F-B2F5-CBB04C28B375}"/>
              </a:ext>
            </a:extLst>
          </p:cNvPr>
          <p:cNvSpPr>
            <a:spLocks noGrp="1"/>
          </p:cNvSpPr>
          <p:nvPr>
            <p:ph type="title"/>
          </p:nvPr>
        </p:nvSpPr>
        <p:spPr/>
        <p:txBody>
          <a:bodyPr/>
          <a:lstStyle/>
          <a:p>
            <a:r>
              <a:rPr lang="en-US" sz="4400" dirty="0"/>
              <a:t>Regular Attendance:</a:t>
            </a:r>
          </a:p>
        </p:txBody>
      </p:sp>
    </p:spTree>
    <p:extLst>
      <p:ext uri="{BB962C8B-B14F-4D97-AF65-F5344CB8AC3E}">
        <p14:creationId xmlns:p14="http://schemas.microsoft.com/office/powerpoint/2010/main" val="253915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F6B7A9-29B3-B840-9500-98840B592BC6}"/>
              </a:ext>
            </a:extLst>
          </p:cNvPr>
          <p:cNvSpPr>
            <a:spLocks noGrp="1"/>
          </p:cNvSpPr>
          <p:nvPr>
            <p:ph idx="1"/>
          </p:nvPr>
        </p:nvSpPr>
        <p:spPr/>
        <p:txBody>
          <a:bodyPr/>
          <a:lstStyle/>
          <a:p>
            <a:pPr marL="697230" indent="-697230">
              <a:buFont typeface="+mj-lt"/>
              <a:buAutoNum type="arabicPeriod"/>
            </a:pPr>
            <a:r>
              <a:rPr lang="en-US" sz="4800" b="1" dirty="0"/>
              <a:t>Come to every service</a:t>
            </a:r>
          </a:p>
        </p:txBody>
      </p:sp>
      <p:sp>
        <p:nvSpPr>
          <p:cNvPr id="3" name="Title 2">
            <a:extLst>
              <a:ext uri="{FF2B5EF4-FFF2-40B4-BE49-F238E27FC236}">
                <a16:creationId xmlns:a16="http://schemas.microsoft.com/office/drawing/2014/main" id="{A8ABFE57-ABEE-1545-BDFE-6FED6D8D4999}"/>
              </a:ext>
            </a:extLst>
          </p:cNvPr>
          <p:cNvSpPr>
            <a:spLocks noGrp="1"/>
          </p:cNvSpPr>
          <p:nvPr>
            <p:ph type="title"/>
          </p:nvPr>
        </p:nvSpPr>
        <p:spPr/>
        <p:txBody>
          <a:bodyPr/>
          <a:lstStyle/>
          <a:p>
            <a:r>
              <a:rPr lang="en-US" sz="4000" dirty="0"/>
              <a:t>Invitation</a:t>
            </a:r>
          </a:p>
        </p:txBody>
      </p:sp>
    </p:spTree>
    <p:extLst>
      <p:ext uri="{BB962C8B-B14F-4D97-AF65-F5344CB8AC3E}">
        <p14:creationId xmlns:p14="http://schemas.microsoft.com/office/powerpoint/2010/main" val="2851285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F6B7A9-29B3-B840-9500-98840B592BC6}"/>
              </a:ext>
            </a:extLst>
          </p:cNvPr>
          <p:cNvSpPr>
            <a:spLocks noGrp="1"/>
          </p:cNvSpPr>
          <p:nvPr>
            <p:ph idx="1"/>
          </p:nvPr>
        </p:nvSpPr>
        <p:spPr/>
        <p:txBody>
          <a:bodyPr/>
          <a:lstStyle/>
          <a:p>
            <a:pPr marL="697230" indent="-605790">
              <a:buFont typeface="+mj-lt"/>
              <a:buAutoNum type="arabicPeriod"/>
            </a:pPr>
            <a:r>
              <a:rPr lang="en-US" sz="3600" dirty="0"/>
              <a:t>Come to every service</a:t>
            </a:r>
          </a:p>
          <a:p>
            <a:pPr marL="697230" indent="-697230">
              <a:buFont typeface="+mj-lt"/>
              <a:buAutoNum type="arabicPeriod"/>
            </a:pPr>
            <a:r>
              <a:rPr lang="en-US" sz="5400" b="1" dirty="0"/>
              <a:t>If you come, grow up</a:t>
            </a:r>
          </a:p>
        </p:txBody>
      </p:sp>
      <p:sp>
        <p:nvSpPr>
          <p:cNvPr id="3" name="Title 2">
            <a:extLst>
              <a:ext uri="{FF2B5EF4-FFF2-40B4-BE49-F238E27FC236}">
                <a16:creationId xmlns:a16="http://schemas.microsoft.com/office/drawing/2014/main" id="{A8ABFE57-ABEE-1545-BDFE-6FED6D8D4999}"/>
              </a:ext>
            </a:extLst>
          </p:cNvPr>
          <p:cNvSpPr>
            <a:spLocks noGrp="1"/>
          </p:cNvSpPr>
          <p:nvPr>
            <p:ph type="title"/>
          </p:nvPr>
        </p:nvSpPr>
        <p:spPr/>
        <p:txBody>
          <a:bodyPr/>
          <a:lstStyle/>
          <a:p>
            <a:r>
              <a:rPr lang="en-US" sz="4000" dirty="0"/>
              <a:t>Invitation</a:t>
            </a:r>
          </a:p>
        </p:txBody>
      </p:sp>
    </p:spTree>
    <p:extLst>
      <p:ext uri="{BB962C8B-B14F-4D97-AF65-F5344CB8AC3E}">
        <p14:creationId xmlns:p14="http://schemas.microsoft.com/office/powerpoint/2010/main" val="93102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366DB8-EC24-6E4C-9ED1-9966DB0DA307}"/>
              </a:ext>
            </a:extLst>
          </p:cNvPr>
          <p:cNvSpPr>
            <a:spLocks noGrp="1"/>
          </p:cNvSpPr>
          <p:nvPr>
            <p:ph type="body" idx="1"/>
          </p:nvPr>
        </p:nvSpPr>
        <p:spPr/>
        <p:txBody>
          <a:bodyPr>
            <a:normAutofit/>
          </a:bodyPr>
          <a:lstStyle/>
          <a:p>
            <a:pPr algn="ctr"/>
            <a:r>
              <a:rPr lang="en-US" sz="5400" b="1" dirty="0"/>
              <a:t>Worship</a:t>
            </a:r>
            <a:r>
              <a:rPr lang="en-US" sz="5400" dirty="0"/>
              <a:t>  =  </a:t>
            </a:r>
            <a:r>
              <a:rPr lang="en-US" sz="5400" b="1" dirty="0"/>
              <a:t>Lifestyle</a:t>
            </a:r>
          </a:p>
        </p:txBody>
      </p:sp>
    </p:spTree>
    <p:extLst>
      <p:ext uri="{BB962C8B-B14F-4D97-AF65-F5344CB8AC3E}">
        <p14:creationId xmlns:p14="http://schemas.microsoft.com/office/powerpoint/2010/main" val="3002684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6126-613E-5E42-90E6-C5685131228C}"/>
              </a:ext>
            </a:extLst>
          </p:cNvPr>
          <p:cNvSpPr>
            <a:spLocks noGrp="1"/>
          </p:cNvSpPr>
          <p:nvPr>
            <p:ph type="title"/>
          </p:nvPr>
        </p:nvSpPr>
        <p:spPr/>
        <p:txBody>
          <a:bodyPr>
            <a:normAutofit/>
          </a:bodyPr>
          <a:lstStyle/>
          <a:p>
            <a:r>
              <a:rPr lang="en-US" sz="4800" b="0" dirty="0"/>
              <a:t>The Kingdom of God will overcome all obstacles, </a:t>
            </a:r>
            <a:r>
              <a:rPr lang="en-US" sz="4800" dirty="0">
                <a:latin typeface="Lato Black" panose="020F0502020204030203" pitchFamily="34" charset="0"/>
                <a:ea typeface="Lato Black" panose="020F0502020204030203" pitchFamily="34" charset="0"/>
                <a:cs typeface="Lato Black" panose="020F0502020204030203" pitchFamily="34" charset="0"/>
              </a:rPr>
              <a:t>even the Pandemic.</a:t>
            </a:r>
          </a:p>
        </p:txBody>
      </p:sp>
    </p:spTree>
    <p:extLst>
      <p:ext uri="{BB962C8B-B14F-4D97-AF65-F5344CB8AC3E}">
        <p14:creationId xmlns:p14="http://schemas.microsoft.com/office/powerpoint/2010/main" val="2014551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6126-613E-5E42-90E6-C5685131228C}"/>
              </a:ext>
            </a:extLst>
          </p:cNvPr>
          <p:cNvSpPr>
            <a:spLocks noGrp="1"/>
          </p:cNvSpPr>
          <p:nvPr>
            <p:ph type="title"/>
          </p:nvPr>
        </p:nvSpPr>
        <p:spPr>
          <a:xfrm>
            <a:off x="1470212" y="0"/>
            <a:ext cx="7602070" cy="5143500"/>
          </a:xfrm>
        </p:spPr>
        <p:txBody>
          <a:bodyPr>
            <a:normAutofit/>
          </a:bodyPr>
          <a:lstStyle/>
          <a:p>
            <a:r>
              <a:rPr lang="en-US" b="0" dirty="0"/>
              <a:t>What does the testing </a:t>
            </a:r>
            <a:br>
              <a:rPr lang="en-US" b="0" dirty="0"/>
            </a:br>
            <a:r>
              <a:rPr lang="en-US" dirty="0">
                <a:latin typeface="Lato Black" panose="020F0502020204030203" pitchFamily="34" charset="0"/>
                <a:ea typeface="Lato Black" panose="020F0502020204030203" pitchFamily="34" charset="0"/>
                <a:cs typeface="Lato Black" panose="020F0502020204030203" pitchFamily="34" charset="0"/>
              </a:rPr>
              <a:t>say about you?</a:t>
            </a:r>
          </a:p>
        </p:txBody>
      </p:sp>
    </p:spTree>
    <p:extLst>
      <p:ext uri="{BB962C8B-B14F-4D97-AF65-F5344CB8AC3E}">
        <p14:creationId xmlns:p14="http://schemas.microsoft.com/office/powerpoint/2010/main" val="83687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C1FF46-202E-9B4D-84BB-D6BF34B599FE}"/>
              </a:ext>
            </a:extLst>
          </p:cNvPr>
          <p:cNvSpPr>
            <a:spLocks noGrp="1"/>
          </p:cNvSpPr>
          <p:nvPr>
            <p:ph type="body" idx="1"/>
          </p:nvPr>
        </p:nvSpPr>
        <p:spPr/>
        <p:txBody>
          <a:bodyPr>
            <a:normAutofit/>
          </a:bodyPr>
          <a:lstStyle/>
          <a:p>
            <a:r>
              <a:rPr lang="en-US" sz="3200" dirty="0"/>
              <a:t>So then, those who had received his word were baptized; and that day there were added about three thousand souls. They were continually devoting themselves to the apostles’ teaching and to fellowship, to the breaking of bread and to prayer.</a:t>
            </a:r>
          </a:p>
        </p:txBody>
      </p:sp>
      <p:sp>
        <p:nvSpPr>
          <p:cNvPr id="3" name="Content Placeholder 2">
            <a:extLst>
              <a:ext uri="{FF2B5EF4-FFF2-40B4-BE49-F238E27FC236}">
                <a16:creationId xmlns:a16="http://schemas.microsoft.com/office/drawing/2014/main" id="{038B49FB-897E-A844-9277-D0053BB25331}"/>
              </a:ext>
            </a:extLst>
          </p:cNvPr>
          <p:cNvSpPr>
            <a:spLocks noGrp="1"/>
          </p:cNvSpPr>
          <p:nvPr>
            <p:ph sz="quarter" idx="10"/>
          </p:nvPr>
        </p:nvSpPr>
        <p:spPr/>
        <p:txBody>
          <a:bodyPr/>
          <a:lstStyle/>
          <a:p>
            <a:r>
              <a:rPr lang="en-US" dirty="0"/>
              <a:t>- Acts 2:41-42</a:t>
            </a:r>
          </a:p>
        </p:txBody>
      </p:sp>
    </p:spTree>
    <p:extLst>
      <p:ext uri="{BB962C8B-B14F-4D97-AF65-F5344CB8AC3E}">
        <p14:creationId xmlns:p14="http://schemas.microsoft.com/office/powerpoint/2010/main" val="767518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C1FF46-202E-9B4D-84BB-D6BF34B599FE}"/>
              </a:ext>
            </a:extLst>
          </p:cNvPr>
          <p:cNvSpPr>
            <a:spLocks noGrp="1"/>
          </p:cNvSpPr>
          <p:nvPr>
            <p:ph type="body" idx="1"/>
          </p:nvPr>
        </p:nvSpPr>
        <p:spPr/>
        <p:txBody>
          <a:bodyPr>
            <a:normAutofit/>
          </a:bodyPr>
          <a:lstStyle/>
          <a:p>
            <a:r>
              <a:rPr lang="en-US" sz="3200" dirty="0"/>
              <a:t>Everyone kept feeling a sense of awe; and many wonders and signs were taking place through the apostles. And all those who had believed were together and had all things in common;</a:t>
            </a:r>
          </a:p>
        </p:txBody>
      </p:sp>
      <p:sp>
        <p:nvSpPr>
          <p:cNvPr id="3" name="Content Placeholder 2">
            <a:extLst>
              <a:ext uri="{FF2B5EF4-FFF2-40B4-BE49-F238E27FC236}">
                <a16:creationId xmlns:a16="http://schemas.microsoft.com/office/drawing/2014/main" id="{038B49FB-897E-A844-9277-D0053BB25331}"/>
              </a:ext>
            </a:extLst>
          </p:cNvPr>
          <p:cNvSpPr>
            <a:spLocks noGrp="1"/>
          </p:cNvSpPr>
          <p:nvPr>
            <p:ph sz="quarter" idx="10"/>
          </p:nvPr>
        </p:nvSpPr>
        <p:spPr/>
        <p:txBody>
          <a:bodyPr/>
          <a:lstStyle/>
          <a:p>
            <a:r>
              <a:rPr lang="en-US" dirty="0"/>
              <a:t>- Acts 2:43-44</a:t>
            </a:r>
          </a:p>
        </p:txBody>
      </p:sp>
    </p:spTree>
    <p:extLst>
      <p:ext uri="{BB962C8B-B14F-4D97-AF65-F5344CB8AC3E}">
        <p14:creationId xmlns:p14="http://schemas.microsoft.com/office/powerpoint/2010/main" val="231082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C1FF46-202E-9B4D-84BB-D6BF34B599FE}"/>
              </a:ext>
            </a:extLst>
          </p:cNvPr>
          <p:cNvSpPr>
            <a:spLocks noGrp="1"/>
          </p:cNvSpPr>
          <p:nvPr>
            <p:ph type="body" idx="1"/>
          </p:nvPr>
        </p:nvSpPr>
        <p:spPr>
          <a:xfrm>
            <a:off x="685800" y="347619"/>
            <a:ext cx="7615518" cy="3693156"/>
          </a:xfrm>
        </p:spPr>
        <p:txBody>
          <a:bodyPr>
            <a:normAutofit fontScale="92500" lnSpcReduction="20000"/>
          </a:bodyPr>
          <a:lstStyle/>
          <a:p>
            <a:r>
              <a:rPr lang="en-US" dirty="0"/>
              <a:t>and they began selling their property and possessions and were sharing them with all, as anyone might have need. Day by day continuing with one mind in the temple, and breaking bread from house to house, they were taking their meals together with gladness and sincerity of heart,</a:t>
            </a:r>
          </a:p>
        </p:txBody>
      </p:sp>
      <p:sp>
        <p:nvSpPr>
          <p:cNvPr id="3" name="Content Placeholder 2">
            <a:extLst>
              <a:ext uri="{FF2B5EF4-FFF2-40B4-BE49-F238E27FC236}">
                <a16:creationId xmlns:a16="http://schemas.microsoft.com/office/drawing/2014/main" id="{038B49FB-897E-A844-9277-D0053BB25331}"/>
              </a:ext>
            </a:extLst>
          </p:cNvPr>
          <p:cNvSpPr>
            <a:spLocks noGrp="1"/>
          </p:cNvSpPr>
          <p:nvPr>
            <p:ph sz="quarter" idx="10"/>
          </p:nvPr>
        </p:nvSpPr>
        <p:spPr/>
        <p:txBody>
          <a:bodyPr/>
          <a:lstStyle/>
          <a:p>
            <a:r>
              <a:rPr lang="en-US" dirty="0"/>
              <a:t>- Acts 2:45-46</a:t>
            </a:r>
          </a:p>
        </p:txBody>
      </p:sp>
    </p:spTree>
    <p:extLst>
      <p:ext uri="{BB962C8B-B14F-4D97-AF65-F5344CB8AC3E}">
        <p14:creationId xmlns:p14="http://schemas.microsoft.com/office/powerpoint/2010/main" val="1374056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C1FF46-202E-9B4D-84BB-D6BF34B599FE}"/>
              </a:ext>
            </a:extLst>
          </p:cNvPr>
          <p:cNvSpPr>
            <a:spLocks noGrp="1"/>
          </p:cNvSpPr>
          <p:nvPr>
            <p:ph type="body" idx="1"/>
          </p:nvPr>
        </p:nvSpPr>
        <p:spPr>
          <a:xfrm>
            <a:off x="685800" y="347619"/>
            <a:ext cx="7552765" cy="3693156"/>
          </a:xfrm>
        </p:spPr>
        <p:txBody>
          <a:bodyPr>
            <a:normAutofit/>
          </a:bodyPr>
          <a:lstStyle/>
          <a:p>
            <a:r>
              <a:rPr lang="en-US" sz="3200" dirty="0"/>
              <a:t>praising God and having favor with all the people. And the Lord was adding to their number day by day those who were being saved.</a:t>
            </a:r>
          </a:p>
        </p:txBody>
      </p:sp>
      <p:sp>
        <p:nvSpPr>
          <p:cNvPr id="3" name="Content Placeholder 2">
            <a:extLst>
              <a:ext uri="{FF2B5EF4-FFF2-40B4-BE49-F238E27FC236}">
                <a16:creationId xmlns:a16="http://schemas.microsoft.com/office/drawing/2014/main" id="{038B49FB-897E-A844-9277-D0053BB25331}"/>
              </a:ext>
            </a:extLst>
          </p:cNvPr>
          <p:cNvSpPr>
            <a:spLocks noGrp="1"/>
          </p:cNvSpPr>
          <p:nvPr>
            <p:ph sz="quarter" idx="10"/>
          </p:nvPr>
        </p:nvSpPr>
        <p:spPr/>
        <p:txBody>
          <a:bodyPr/>
          <a:lstStyle/>
          <a:p>
            <a:r>
              <a:rPr lang="en-US" dirty="0"/>
              <a:t>- Acts 2:47</a:t>
            </a:r>
          </a:p>
        </p:txBody>
      </p:sp>
    </p:spTree>
    <p:extLst>
      <p:ext uri="{BB962C8B-B14F-4D97-AF65-F5344CB8AC3E}">
        <p14:creationId xmlns:p14="http://schemas.microsoft.com/office/powerpoint/2010/main" val="416619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F8D521-F526-9046-8D86-ED3479C67298}"/>
              </a:ext>
            </a:extLst>
          </p:cNvPr>
          <p:cNvSpPr>
            <a:spLocks noGrp="1"/>
          </p:cNvSpPr>
          <p:nvPr>
            <p:ph idx="1"/>
          </p:nvPr>
        </p:nvSpPr>
        <p:spPr/>
        <p:txBody>
          <a:bodyPr/>
          <a:lstStyle/>
          <a:p>
            <a:pPr marL="514350" indent="-514350">
              <a:buFont typeface="+mj-lt"/>
              <a:buAutoNum type="arabicPeriod"/>
            </a:pPr>
            <a:r>
              <a:rPr lang="en-US" sz="3600" b="1" dirty="0"/>
              <a:t>Being here every time pleases God</a:t>
            </a:r>
          </a:p>
        </p:txBody>
      </p:sp>
      <p:sp>
        <p:nvSpPr>
          <p:cNvPr id="3" name="Title 2">
            <a:extLst>
              <a:ext uri="{FF2B5EF4-FFF2-40B4-BE49-F238E27FC236}">
                <a16:creationId xmlns:a16="http://schemas.microsoft.com/office/drawing/2014/main" id="{61530693-A874-4740-B4DA-DF9465A11A67}"/>
              </a:ext>
            </a:extLst>
          </p:cNvPr>
          <p:cNvSpPr>
            <a:spLocks noGrp="1"/>
          </p:cNvSpPr>
          <p:nvPr>
            <p:ph type="title"/>
          </p:nvPr>
        </p:nvSpPr>
        <p:spPr>
          <a:xfrm>
            <a:off x="457200" y="274639"/>
            <a:ext cx="8229600" cy="666656"/>
          </a:xfrm>
        </p:spPr>
        <p:txBody>
          <a:bodyPr/>
          <a:lstStyle/>
          <a:p>
            <a:r>
              <a:rPr lang="en-US" sz="3200" dirty="0"/>
              <a:t>3 Good Reasons for Being Here Every Time</a:t>
            </a:r>
          </a:p>
        </p:txBody>
      </p:sp>
      <p:sp>
        <p:nvSpPr>
          <p:cNvPr id="5" name="TextBox 4">
            <a:extLst>
              <a:ext uri="{FF2B5EF4-FFF2-40B4-BE49-F238E27FC236}">
                <a16:creationId xmlns:a16="http://schemas.microsoft.com/office/drawing/2014/main" id="{47D3F9D1-51CE-8F41-8616-2BFA090E134C}"/>
              </a:ext>
            </a:extLst>
          </p:cNvPr>
          <p:cNvSpPr txBox="1"/>
          <p:nvPr/>
        </p:nvSpPr>
        <p:spPr>
          <a:xfrm>
            <a:off x="1335743" y="2619671"/>
            <a:ext cx="7082118" cy="1815882"/>
          </a:xfrm>
          <a:prstGeom prst="rect">
            <a:avLst/>
          </a:prstGeom>
          <a:noFill/>
        </p:spPr>
        <p:txBody>
          <a:bodyPr wrap="square" rtlCol="0">
            <a:spAutoFit/>
          </a:bodyPr>
          <a:lstStyle/>
          <a:p>
            <a:r>
              <a:rPr lang="en-US" sz="2800" dirty="0">
                <a:latin typeface="Lato" panose="020F0502020204030203" pitchFamily="34" charset="0"/>
                <a:ea typeface="Lato" panose="020F0502020204030203" pitchFamily="34" charset="0"/>
                <a:cs typeface="Lato" panose="020F0502020204030203" pitchFamily="34" charset="0"/>
              </a:rPr>
              <a:t>I will praise the name of God with song </a:t>
            </a:r>
            <a:br>
              <a:rPr lang="en-US" sz="2800" dirty="0">
                <a:latin typeface="Lato" panose="020F0502020204030203" pitchFamily="34" charset="0"/>
                <a:ea typeface="Lato" panose="020F0502020204030203" pitchFamily="34" charset="0"/>
                <a:cs typeface="Lato" panose="020F0502020204030203" pitchFamily="34" charset="0"/>
              </a:rPr>
            </a:br>
            <a:r>
              <a:rPr lang="en-US" sz="2800" dirty="0">
                <a:latin typeface="Lato" panose="020F0502020204030203" pitchFamily="34" charset="0"/>
                <a:ea typeface="Lato" panose="020F0502020204030203" pitchFamily="34" charset="0"/>
                <a:cs typeface="Lato" panose="020F0502020204030203" pitchFamily="34" charset="0"/>
              </a:rPr>
              <a:t>And magnify Him with thanksgiving. </a:t>
            </a:r>
            <a:br>
              <a:rPr lang="en-US" sz="2800" dirty="0">
                <a:latin typeface="Lato" panose="020F0502020204030203" pitchFamily="34" charset="0"/>
                <a:ea typeface="Lato" panose="020F0502020204030203" pitchFamily="34" charset="0"/>
                <a:cs typeface="Lato" panose="020F0502020204030203" pitchFamily="34" charset="0"/>
              </a:rPr>
            </a:br>
            <a:r>
              <a:rPr lang="en-US" sz="2800" dirty="0">
                <a:latin typeface="Lato" panose="020F0502020204030203" pitchFamily="34" charset="0"/>
                <a:ea typeface="Lato" panose="020F0502020204030203" pitchFamily="34" charset="0"/>
                <a:cs typeface="Lato" panose="020F0502020204030203" pitchFamily="34" charset="0"/>
              </a:rPr>
              <a:t>And it will please the Lord</a:t>
            </a:r>
            <a:br>
              <a:rPr lang="en-US" sz="2800" dirty="0">
                <a:latin typeface="Lato" panose="020F0502020204030203" pitchFamily="34" charset="0"/>
                <a:ea typeface="Lato" panose="020F0502020204030203" pitchFamily="34" charset="0"/>
                <a:cs typeface="Lato" panose="020F0502020204030203" pitchFamily="34" charset="0"/>
              </a:rPr>
            </a:br>
            <a:r>
              <a:rPr lang="en-US" sz="2800" b="1" dirty="0">
                <a:latin typeface="Lato" panose="020F0502020204030203" pitchFamily="34" charset="0"/>
                <a:ea typeface="Lato" panose="020F0502020204030203" pitchFamily="34" charset="0"/>
                <a:cs typeface="Lato" panose="020F0502020204030203" pitchFamily="34" charset="0"/>
              </a:rPr>
              <a:t>- Psalm 69:30-31a</a:t>
            </a:r>
          </a:p>
        </p:txBody>
      </p:sp>
      <p:cxnSp>
        <p:nvCxnSpPr>
          <p:cNvPr id="7" name="Straight Connector 6">
            <a:extLst>
              <a:ext uri="{FF2B5EF4-FFF2-40B4-BE49-F238E27FC236}">
                <a16:creationId xmlns:a16="http://schemas.microsoft.com/office/drawing/2014/main" id="{EC0EF805-D136-5B4E-857C-B3E40B3800C0}"/>
              </a:ext>
            </a:extLst>
          </p:cNvPr>
          <p:cNvCxnSpPr/>
          <p:nvPr/>
        </p:nvCxnSpPr>
        <p:spPr>
          <a:xfrm>
            <a:off x="896471" y="2294965"/>
            <a:ext cx="0" cy="2465294"/>
          </a:xfrm>
          <a:prstGeom prst="line">
            <a:avLst/>
          </a:prstGeom>
          <a:ln w="762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677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8F66B8-98EF-3347-9D50-300CBAEBB3AC}"/>
              </a:ext>
            </a:extLst>
          </p:cNvPr>
          <p:cNvSpPr>
            <a:spLocks noGrp="1"/>
          </p:cNvSpPr>
          <p:nvPr>
            <p:ph type="body" idx="1"/>
          </p:nvPr>
        </p:nvSpPr>
        <p:spPr/>
        <p:txBody>
          <a:bodyPr>
            <a:normAutofit/>
          </a:bodyPr>
          <a:lstStyle/>
          <a:p>
            <a:r>
              <a:rPr lang="en-US" sz="2400" dirty="0"/>
              <a:t>“Also the foreigners who join themselves to the Lord, To minister to Him, and to love the name of the Lord, To be His servants, every one who keeps from profaning the sabbath And holds fast My covenant; Even those I will bring to My holy mountain And make them joyful in My house of prayer. Their burnt offerings and their sacrifices will be acceptable on My altar; For My house will be called a house of prayer for all the peoples.”</a:t>
            </a:r>
          </a:p>
        </p:txBody>
      </p:sp>
      <p:sp>
        <p:nvSpPr>
          <p:cNvPr id="3" name="Content Placeholder 2">
            <a:extLst>
              <a:ext uri="{FF2B5EF4-FFF2-40B4-BE49-F238E27FC236}">
                <a16:creationId xmlns:a16="http://schemas.microsoft.com/office/drawing/2014/main" id="{9E3191BC-5D87-9A48-8BBA-2E0187F53746}"/>
              </a:ext>
            </a:extLst>
          </p:cNvPr>
          <p:cNvSpPr>
            <a:spLocks noGrp="1"/>
          </p:cNvSpPr>
          <p:nvPr>
            <p:ph sz="quarter" idx="10"/>
          </p:nvPr>
        </p:nvSpPr>
        <p:spPr/>
        <p:txBody>
          <a:bodyPr/>
          <a:lstStyle/>
          <a:p>
            <a:r>
              <a:rPr lang="en-US" dirty="0"/>
              <a:t>- Isaiah 56:6-7</a:t>
            </a:r>
          </a:p>
        </p:txBody>
      </p:sp>
    </p:spTree>
    <p:extLst>
      <p:ext uri="{BB962C8B-B14F-4D97-AF65-F5344CB8AC3E}">
        <p14:creationId xmlns:p14="http://schemas.microsoft.com/office/powerpoint/2010/main" val="4109722904"/>
      </p:ext>
    </p:extLst>
  </p:cSld>
  <p:clrMapOvr>
    <a:masterClrMapping/>
  </p:clrMapOvr>
</p:sld>
</file>

<file path=ppt/theme/theme1.xml><?xml version="1.0" encoding="utf-8"?>
<a:theme xmlns:a="http://schemas.openxmlformats.org/drawingml/2006/main" name="Office Theme">
  <a:themeElements>
    <a:clrScheme name="All White">
      <a:dk1>
        <a:srgbClr val="FFFFFF"/>
      </a:dk1>
      <a:lt1>
        <a:srgbClr val="FFFFFF"/>
      </a:lt1>
      <a:dk2>
        <a:srgbClr val="FFFFFF"/>
      </a:dk2>
      <a:lt2>
        <a:srgbClr val="F8F8F8"/>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TotalTime>
  <Words>829</Words>
  <Application>Microsoft Macintosh PowerPoint</Application>
  <PresentationFormat>On-screen Show (16:9)</PresentationFormat>
  <Paragraphs>76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Lato</vt:lpstr>
      <vt:lpstr>Lato Black</vt:lpstr>
      <vt:lpstr>Lato Regular</vt:lpstr>
      <vt:lpstr>Office Theme</vt:lpstr>
      <vt:lpstr>Do I Have to Attend Every Worship Service?</vt:lpstr>
      <vt:lpstr>Spiritual Testing</vt:lpstr>
      <vt:lpstr>PowerPoint Presentation</vt:lpstr>
      <vt:lpstr>PowerPoint Presentation</vt:lpstr>
      <vt:lpstr>PowerPoint Presentation</vt:lpstr>
      <vt:lpstr>PowerPoint Presentation</vt:lpstr>
      <vt:lpstr>PowerPoint Presentation</vt:lpstr>
      <vt:lpstr>3 Good Reasons for Being Here Every Time</vt:lpstr>
      <vt:lpstr>PowerPoint Presentation</vt:lpstr>
      <vt:lpstr>PowerPoint Presentation</vt:lpstr>
      <vt:lpstr>PowerPoint Presentation</vt:lpstr>
      <vt:lpstr>When we worship God, we know that we’re doing the right thing.</vt:lpstr>
      <vt:lpstr>The objective in worshipping God is  to please Him and  not ourselves.</vt:lpstr>
      <vt:lpstr>3 Good Reasons for Being Here Every Time</vt:lpstr>
      <vt:lpstr>Faith:</vt:lpstr>
      <vt:lpstr>“…faith comes by hearing …the words of Christ.” (Romans 10:17)</vt:lpstr>
      <vt:lpstr>PowerPoint Presentation</vt:lpstr>
      <vt:lpstr>Weak Attendance  =  Weak Faith  =  Weak Christian</vt:lpstr>
      <vt:lpstr>What is the minimum  I need to do to be saved?  (Legalism)</vt:lpstr>
      <vt:lpstr>Regular / Full Attendance =   Strong Faith</vt:lpstr>
      <vt:lpstr>3 Good Reasons for Being Here Every Time</vt:lpstr>
      <vt:lpstr>PowerPoint Presentation</vt:lpstr>
      <vt:lpstr>Regular Attendance Ministers to Others</vt:lpstr>
      <vt:lpstr>Regular Attendance Ministers to Others</vt:lpstr>
      <vt:lpstr>Regular Attendance Ministers to Others</vt:lpstr>
      <vt:lpstr>Regular Attendance Ministers to Others</vt:lpstr>
      <vt:lpstr>Regular Attendance:</vt:lpstr>
      <vt:lpstr>Invitation</vt:lpstr>
      <vt:lpstr>Invitation</vt:lpstr>
      <vt:lpstr>The Kingdom of God will overcome all obstacles, even the Pandemic.</vt:lpstr>
      <vt:lpstr>What does the testing  say about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HalBook</dc:creator>
  <cp:lastModifiedBy>Hal Gatewood</cp:lastModifiedBy>
  <cp:revision>61</cp:revision>
  <dcterms:created xsi:type="dcterms:W3CDTF">2014-03-24T02:15:36Z</dcterms:created>
  <dcterms:modified xsi:type="dcterms:W3CDTF">2021-05-17T15:37:02Z</dcterms:modified>
</cp:coreProperties>
</file>