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2" r:id="rId27"/>
    <p:sldId id="283" r:id="rId28"/>
    <p:sldId id="284" r:id="rId29"/>
    <p:sldId id="285" r:id="rId30"/>
    <p:sldId id="286" r:id="rId31"/>
    <p:sldId id="288" r:id="rId32"/>
    <p:sldId id="287" r:id="rId33"/>
    <p:sldId id="289" r:id="rId34"/>
    <p:sldId id="290" r:id="rId35"/>
    <p:sldId id="291"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0"/>
    <p:restoredTop sz="94162"/>
  </p:normalViewPr>
  <p:slideViewPr>
    <p:cSldViewPr snapToGrid="0" snapToObjects="1">
      <p:cViewPr varScale="1">
        <p:scale>
          <a:sx n="138" d="100"/>
          <a:sy n="138" d="100"/>
        </p:scale>
        <p:origin x="176" y="7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2/17/22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3</a:t>
            </a:r>
          </a:p>
        </p:txBody>
      </p:sp>
      <p:sp>
        <p:nvSpPr>
          <p:cNvPr id="3" name="Subtitle 2"/>
          <p:cNvSpPr>
            <a:spLocks noGrp="1"/>
          </p:cNvSpPr>
          <p:nvPr>
            <p:ph type="subTitle" idx="1"/>
          </p:nvPr>
        </p:nvSpPr>
        <p:spPr>
          <a:xfrm>
            <a:off x="2829659" y="2698419"/>
            <a:ext cx="5633385" cy="1239893"/>
          </a:xfrm>
        </p:spPr>
        <p:txBody>
          <a:bodyPr/>
          <a:lstStyle/>
          <a:p>
            <a:r>
              <a:rPr lang="en-US" dirty="0"/>
              <a:t>What Are the Different Levels of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a:xfrm>
            <a:off x="713221" y="429598"/>
            <a:ext cx="7643600" cy="3680039"/>
          </a:xfrm>
        </p:spPr>
        <p:txBody>
          <a:bodyPr>
            <a:normAutofit/>
          </a:bodyPr>
          <a:lstStyle/>
          <a:p>
            <a:r>
              <a:rPr lang="en-US" sz="2800" baseline="30000" dirty="0"/>
              <a:t>11</a:t>
            </a:r>
            <a:r>
              <a:rPr lang="en-US" sz="2800" dirty="0"/>
              <a:t> And they were giving him attention because he had for a long time astonished them with his magic arts. </a:t>
            </a:r>
            <a:r>
              <a:rPr lang="en-US" sz="2800" baseline="30000" dirty="0"/>
              <a:t>12</a:t>
            </a:r>
            <a:r>
              <a:rPr lang="en-US" sz="2800" dirty="0"/>
              <a:t> But when they believed Philip preaching the good news about the kingdom of God and the name of Jesus Christ, they were being baptized, men and women alike.</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8:11-12</a:t>
            </a:r>
          </a:p>
        </p:txBody>
      </p:sp>
    </p:spTree>
    <p:extLst>
      <p:ext uri="{BB962C8B-B14F-4D97-AF65-F5344CB8AC3E}">
        <p14:creationId xmlns:p14="http://schemas.microsoft.com/office/powerpoint/2010/main" val="24847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2800" dirty="0"/>
              <a:t>Even Simon himself believed; and after being baptized, he continued on with Philip, and as he observed signs and great miracles taking place, he was constantly amazed.</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8:13</a:t>
            </a:r>
          </a:p>
        </p:txBody>
      </p:sp>
    </p:spTree>
    <p:extLst>
      <p:ext uri="{BB962C8B-B14F-4D97-AF65-F5344CB8AC3E}">
        <p14:creationId xmlns:p14="http://schemas.microsoft.com/office/powerpoint/2010/main" val="86188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2800" baseline="30000" dirty="0"/>
              <a:t>14</a:t>
            </a:r>
            <a:r>
              <a:rPr lang="en-US" sz="2800" dirty="0"/>
              <a:t> Now when the apostles in Jerusalem heard that Samaria had received the word of God, they sent them Peter and John, </a:t>
            </a:r>
            <a:r>
              <a:rPr lang="en-US" sz="2800" baseline="30000" dirty="0"/>
              <a:t>15</a:t>
            </a:r>
            <a:r>
              <a:rPr lang="en-US" sz="2800" dirty="0"/>
              <a:t> who came down and prayed for them that they might receive the Holy Spirit. </a:t>
            </a:r>
            <a:r>
              <a:rPr lang="en-US" sz="2800" baseline="30000" dirty="0"/>
              <a:t>16</a:t>
            </a:r>
            <a:r>
              <a:rPr lang="en-US" sz="2800" dirty="0"/>
              <a:t> For He had not yet fallen upon any of them; they had simply been baptized in the name of the Lord Jesus.</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8:14-16</a:t>
            </a:r>
          </a:p>
        </p:txBody>
      </p:sp>
    </p:spTree>
    <p:extLst>
      <p:ext uri="{BB962C8B-B14F-4D97-AF65-F5344CB8AC3E}">
        <p14:creationId xmlns:p14="http://schemas.microsoft.com/office/powerpoint/2010/main" val="394747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2800" baseline="30000" dirty="0"/>
              <a:t>17</a:t>
            </a:r>
            <a:r>
              <a:rPr lang="en-US" sz="2800" dirty="0"/>
              <a:t> Then they began laying their hands on them, and they were receiving the Holy Spirit. </a:t>
            </a:r>
            <a:br>
              <a:rPr lang="en-US" sz="2800" dirty="0"/>
            </a:br>
            <a:r>
              <a:rPr lang="en-US" sz="2800" baseline="30000" dirty="0"/>
              <a:t>18</a:t>
            </a:r>
            <a:r>
              <a:rPr lang="en-US" sz="2800" dirty="0"/>
              <a:t> Now when Simon saw that the Spirit was bestowed through the laying on of the apostles’ hands, he offered them money,</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8:17-18</a:t>
            </a:r>
          </a:p>
        </p:txBody>
      </p:sp>
    </p:spTree>
    <p:extLst>
      <p:ext uri="{BB962C8B-B14F-4D97-AF65-F5344CB8AC3E}">
        <p14:creationId xmlns:p14="http://schemas.microsoft.com/office/powerpoint/2010/main" val="19180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2800" baseline="30000" dirty="0"/>
              <a:t>19</a:t>
            </a:r>
            <a:r>
              <a:rPr lang="en-US" sz="2800" dirty="0"/>
              <a:t> saying, “Give this authority to me as well, so that everyone on whom I lay my hands may receive the Holy Spirit.” </a:t>
            </a:r>
            <a:r>
              <a:rPr lang="en-US" sz="2800" baseline="30000" dirty="0"/>
              <a:t>20</a:t>
            </a:r>
            <a:r>
              <a:rPr lang="en-US" sz="2800" dirty="0"/>
              <a:t> But Peter said to him, “May your silver perish with you, because you thought you could obtain the gift of God with money!</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8:19-20</a:t>
            </a:r>
          </a:p>
        </p:txBody>
      </p:sp>
    </p:spTree>
    <p:extLst>
      <p:ext uri="{BB962C8B-B14F-4D97-AF65-F5344CB8AC3E}">
        <p14:creationId xmlns:p14="http://schemas.microsoft.com/office/powerpoint/2010/main" val="40968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598488" y="1251437"/>
            <a:ext cx="8163849" cy="3642243"/>
          </a:xfrm>
        </p:spPr>
        <p:txBody>
          <a:bodyPr/>
          <a:lstStyle/>
          <a:p>
            <a:pPr marL="742950" indent="-742950">
              <a:spcAft>
                <a:spcPts val="1200"/>
              </a:spcAft>
              <a:buFont typeface="+mj-lt"/>
              <a:buAutoNum type="arabicPeriod" startAt="2"/>
            </a:pPr>
            <a:r>
              <a:rPr lang="en-US" sz="4400" b="1" u="sng" dirty="0">
                <a:latin typeface="Lato Black" panose="020F0502020204030203" pitchFamily="34" charset="0"/>
                <a:ea typeface="Lato Black" panose="020F0502020204030203" pitchFamily="34" charset="0"/>
                <a:cs typeface="Lato Black" panose="020F0502020204030203" pitchFamily="34" charset="0"/>
              </a:rPr>
              <a:t>John 4:25-42</a:t>
            </a:r>
          </a:p>
          <a:p>
            <a:pPr marL="914400" lvl="1" indent="-514350">
              <a:lnSpc>
                <a:spcPct val="110000"/>
              </a:lnSpc>
            </a:pP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town’s people</a:t>
            </a:r>
            <a:r>
              <a:rPr lang="en-US" sz="3600" dirty="0"/>
              <a:t> had faith </a:t>
            </a:r>
            <a:br>
              <a:rPr lang="en-US" sz="3600" dirty="0"/>
            </a:br>
            <a:r>
              <a:rPr lang="en-US" sz="3600" dirty="0"/>
              <a:t>based on their affiliation with the Samaritan woman.</a:t>
            </a:r>
          </a:p>
        </p:txBody>
      </p:sp>
    </p:spTree>
    <p:extLst>
      <p:ext uri="{BB962C8B-B14F-4D97-AF65-F5344CB8AC3E}">
        <p14:creationId xmlns:p14="http://schemas.microsoft.com/office/powerpoint/2010/main" val="3517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25</a:t>
            </a:r>
            <a:r>
              <a:rPr lang="en-US" sz="2800" dirty="0"/>
              <a:t> The woman said to Him, “I know that Messiah is coming (He who is called Christ); when that One comes, He will declare all things to us.” </a:t>
            </a:r>
            <a:r>
              <a:rPr lang="en-US" sz="2800" baseline="30000" dirty="0"/>
              <a:t>26</a:t>
            </a:r>
            <a:r>
              <a:rPr lang="en-US" sz="2800" dirty="0"/>
              <a:t> Jesus said to her, “I who speak to you am He.”</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4:25-26</a:t>
            </a:r>
          </a:p>
        </p:txBody>
      </p:sp>
    </p:spTree>
    <p:extLst>
      <p:ext uri="{BB962C8B-B14F-4D97-AF65-F5344CB8AC3E}">
        <p14:creationId xmlns:p14="http://schemas.microsoft.com/office/powerpoint/2010/main" val="186172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27</a:t>
            </a:r>
            <a:r>
              <a:rPr lang="en-US" sz="2800" dirty="0"/>
              <a:t> At this point His disciples came, and they were amazed that He had been speaking with a woman, yet no one said, “What do You seek?” or, “Why do You speak with her?” </a:t>
            </a:r>
            <a:r>
              <a:rPr lang="en-US" sz="2800" baseline="30000" dirty="0"/>
              <a:t>28</a:t>
            </a:r>
            <a:r>
              <a:rPr lang="en-US" sz="2800" dirty="0"/>
              <a:t> So the woman left her waterpot, and went into the city and said to the men,</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4:27-28</a:t>
            </a:r>
          </a:p>
        </p:txBody>
      </p:sp>
    </p:spTree>
    <p:extLst>
      <p:ext uri="{BB962C8B-B14F-4D97-AF65-F5344CB8AC3E}">
        <p14:creationId xmlns:p14="http://schemas.microsoft.com/office/powerpoint/2010/main" val="242105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29</a:t>
            </a:r>
            <a:r>
              <a:rPr lang="en-US" sz="2800" dirty="0"/>
              <a:t> “Come, see a man who told me all the things that I have done; this is not the Christ, is it?” </a:t>
            </a:r>
            <a:br>
              <a:rPr lang="en-US" sz="2800" dirty="0"/>
            </a:br>
            <a:r>
              <a:rPr lang="en-US" sz="2800" baseline="30000" dirty="0"/>
              <a:t>30</a:t>
            </a:r>
            <a:r>
              <a:rPr lang="en-US" sz="2800" dirty="0"/>
              <a:t> They went out of the city, and were coming to Him.</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4:29-30</a:t>
            </a:r>
          </a:p>
        </p:txBody>
      </p:sp>
    </p:spTree>
    <p:extLst>
      <p:ext uri="{BB962C8B-B14F-4D97-AF65-F5344CB8AC3E}">
        <p14:creationId xmlns:p14="http://schemas.microsoft.com/office/powerpoint/2010/main" val="117952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31</a:t>
            </a:r>
            <a:r>
              <a:rPr lang="en-US" sz="2800" dirty="0"/>
              <a:t> Meanwhile the disciples were urging Him, saying, “Rabbi, eat.” </a:t>
            </a:r>
            <a:r>
              <a:rPr lang="en-US" sz="2800" baseline="30000" dirty="0"/>
              <a:t>32</a:t>
            </a:r>
            <a:r>
              <a:rPr lang="en-US" sz="2800" dirty="0"/>
              <a:t> But He said to them, “I have food to eat that you do not know about.” </a:t>
            </a:r>
            <a:r>
              <a:rPr lang="en-US" sz="2800" baseline="30000" dirty="0"/>
              <a:t>33</a:t>
            </a:r>
            <a:r>
              <a:rPr lang="en-US" sz="2800" dirty="0"/>
              <a:t> So the disciples were saying to one another, “No one brought Him anything to eat, did he?”</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4:31-33</a:t>
            </a:r>
          </a:p>
        </p:txBody>
      </p:sp>
    </p:spTree>
    <p:extLst>
      <p:ext uri="{BB962C8B-B14F-4D97-AF65-F5344CB8AC3E}">
        <p14:creationId xmlns:p14="http://schemas.microsoft.com/office/powerpoint/2010/main" val="242322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697230" indent="-697230">
              <a:spcAft>
                <a:spcPts val="1200"/>
              </a:spcAft>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Imitating</a:t>
            </a:r>
            <a:r>
              <a:rPr lang="en-US" sz="4800" b="1" dirty="0">
                <a:latin typeface="Lato Black" panose="020F0502020204030203" pitchFamily="34" charset="0"/>
                <a:ea typeface="Lato Black" panose="020F0502020204030203" pitchFamily="34" charset="0"/>
                <a:cs typeface="Lato Black" panose="020F0502020204030203" pitchFamily="34" charset="0"/>
              </a:rPr>
              <a:t> </a:t>
            </a:r>
            <a:r>
              <a:rPr lang="en-US" sz="4800" b="1" dirty="0"/>
              <a:t>Faith</a:t>
            </a:r>
          </a:p>
          <a:p>
            <a:pPr marL="800100" lvl="2" indent="0">
              <a:spcAft>
                <a:spcPts val="1200"/>
              </a:spcAft>
              <a:buNone/>
            </a:pPr>
            <a:r>
              <a:rPr lang="en-US" sz="4000" dirty="0"/>
              <a:t>“I don’t understand; </a:t>
            </a:r>
            <a:br>
              <a:rPr lang="en-US" sz="4000" dirty="0"/>
            </a:br>
            <a:r>
              <a:rPr lang="en-US" sz="4000" dirty="0"/>
              <a:t>I just do what you do.”</a:t>
            </a:r>
          </a:p>
        </p:txBody>
      </p:sp>
    </p:spTree>
    <p:extLst>
      <p:ext uri="{BB962C8B-B14F-4D97-AF65-F5344CB8AC3E}">
        <p14:creationId xmlns:p14="http://schemas.microsoft.com/office/powerpoint/2010/main" val="21765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34</a:t>
            </a:r>
            <a:r>
              <a:rPr lang="en-US" sz="2800" dirty="0"/>
              <a:t> Jesus said to them, “My food is to do the will of Him who sent Me and to accomplish His work. </a:t>
            </a:r>
            <a:r>
              <a:rPr lang="en-US" sz="2800" baseline="30000" dirty="0"/>
              <a:t>35</a:t>
            </a:r>
            <a:r>
              <a:rPr lang="en-US" sz="2800" dirty="0"/>
              <a:t> Do you not say, ‘There are yet four months, and then comes the harvest’? Behold, I say to you, lift up your eyes and look on the fields, that they are white for harvest.</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4:34-35</a:t>
            </a:r>
          </a:p>
        </p:txBody>
      </p:sp>
    </p:spTree>
    <p:extLst>
      <p:ext uri="{BB962C8B-B14F-4D97-AF65-F5344CB8AC3E}">
        <p14:creationId xmlns:p14="http://schemas.microsoft.com/office/powerpoint/2010/main" val="302070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36</a:t>
            </a:r>
            <a:r>
              <a:rPr lang="en-US" sz="2800" dirty="0"/>
              <a:t> Already he who reaps is receiving wages and is gathering fruit for life eternal; so that he who sows and he who reaps may rejoice together. </a:t>
            </a:r>
            <a:r>
              <a:rPr lang="en-US" sz="2800" baseline="30000" dirty="0"/>
              <a:t>37</a:t>
            </a:r>
            <a:r>
              <a:rPr lang="en-US" sz="2800" dirty="0"/>
              <a:t> For in this case the saying is true, ‘One sows and another reaps.’ </a:t>
            </a:r>
            <a:r>
              <a:rPr lang="en-US" sz="2800" baseline="30000" dirty="0"/>
              <a:t>38</a:t>
            </a:r>
            <a:r>
              <a:rPr lang="en-US" sz="2800" dirty="0"/>
              <a:t> I sent you to reap that for which you have not labored; others have labored and you have entered into their labor.”</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4:36-38</a:t>
            </a:r>
          </a:p>
        </p:txBody>
      </p:sp>
    </p:spTree>
    <p:extLst>
      <p:ext uri="{BB962C8B-B14F-4D97-AF65-F5344CB8AC3E}">
        <p14:creationId xmlns:p14="http://schemas.microsoft.com/office/powerpoint/2010/main" val="314892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p:txBody>
          <a:bodyPr>
            <a:normAutofit/>
          </a:bodyPr>
          <a:lstStyle/>
          <a:p>
            <a:r>
              <a:rPr lang="en-US" sz="2800" baseline="30000" dirty="0"/>
              <a:t>39</a:t>
            </a:r>
            <a:r>
              <a:rPr lang="en-US" sz="2800" dirty="0"/>
              <a:t> From that city many of the Samaritans believed in Him because of the word of the woman who testified, “He told me all the things that I have done.” </a:t>
            </a:r>
            <a:r>
              <a:rPr lang="en-US" sz="2800" baseline="30000" dirty="0"/>
              <a:t>40</a:t>
            </a:r>
            <a:r>
              <a:rPr lang="en-US" sz="2800" dirty="0"/>
              <a:t> So when the Samaritans came to Jesus, they were asking Him to stay with them; and He stayed there two days.</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4:39-40</a:t>
            </a:r>
          </a:p>
        </p:txBody>
      </p:sp>
    </p:spTree>
    <p:extLst>
      <p:ext uri="{BB962C8B-B14F-4D97-AF65-F5344CB8AC3E}">
        <p14:creationId xmlns:p14="http://schemas.microsoft.com/office/powerpoint/2010/main" val="20771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D5200-13B1-6A4D-93DB-293CE05D471C}"/>
              </a:ext>
            </a:extLst>
          </p:cNvPr>
          <p:cNvSpPr>
            <a:spLocks noGrp="1"/>
          </p:cNvSpPr>
          <p:nvPr>
            <p:ph type="body" sz="quarter" idx="10"/>
          </p:nvPr>
        </p:nvSpPr>
        <p:spPr>
          <a:xfrm>
            <a:off x="713221" y="429598"/>
            <a:ext cx="7238083" cy="3680039"/>
          </a:xfrm>
        </p:spPr>
        <p:txBody>
          <a:bodyPr>
            <a:normAutofit/>
          </a:bodyPr>
          <a:lstStyle/>
          <a:p>
            <a:r>
              <a:rPr lang="en-US" sz="2800" baseline="30000" dirty="0"/>
              <a:t>41</a:t>
            </a:r>
            <a:r>
              <a:rPr lang="en-US" sz="2800" dirty="0"/>
              <a:t> Many more believed because of His word; </a:t>
            </a:r>
            <a:r>
              <a:rPr lang="en-US" sz="2800" baseline="30000" dirty="0"/>
              <a:t>42</a:t>
            </a:r>
            <a:r>
              <a:rPr lang="en-US" sz="2800" dirty="0"/>
              <a:t> and they were saying to the woman, “It is no longer because of what you said that we believe, for we have heard for ourselves and know that this One is indeed the Savior of the world.”</a:t>
            </a:r>
          </a:p>
        </p:txBody>
      </p:sp>
      <p:sp>
        <p:nvSpPr>
          <p:cNvPr id="3" name="Text Placeholder 2">
            <a:extLst>
              <a:ext uri="{FF2B5EF4-FFF2-40B4-BE49-F238E27FC236}">
                <a16:creationId xmlns:a16="http://schemas.microsoft.com/office/drawing/2014/main" id="{12577912-1EEF-4441-A592-6E0B4A246DD7}"/>
              </a:ext>
            </a:extLst>
          </p:cNvPr>
          <p:cNvSpPr>
            <a:spLocks noGrp="1"/>
          </p:cNvSpPr>
          <p:nvPr>
            <p:ph type="body" sz="quarter" idx="11"/>
          </p:nvPr>
        </p:nvSpPr>
        <p:spPr/>
        <p:txBody>
          <a:bodyPr/>
          <a:lstStyle/>
          <a:p>
            <a:r>
              <a:rPr lang="en-US" dirty="0"/>
              <a:t>- John 4:41-42</a:t>
            </a:r>
          </a:p>
        </p:txBody>
      </p:sp>
    </p:spTree>
    <p:extLst>
      <p:ext uri="{BB962C8B-B14F-4D97-AF65-F5344CB8AC3E}">
        <p14:creationId xmlns:p14="http://schemas.microsoft.com/office/powerpoint/2010/main" val="99639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47C8646-A2C8-D641-BD38-C0B2389DD37C}"/>
              </a:ext>
            </a:extLst>
          </p:cNvPr>
          <p:cNvCxnSpPr>
            <a:cxnSpLocks/>
          </p:cNvCxnSpPr>
          <p:nvPr/>
        </p:nvCxnSpPr>
        <p:spPr>
          <a:xfrm flipH="1">
            <a:off x="4277218" y="1947315"/>
            <a:ext cx="3486894"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CE011AD-4507-6F47-A04B-48A80C1D70DD}"/>
              </a:ext>
            </a:extLst>
          </p:cNvPr>
          <p:cNvCxnSpPr>
            <a:cxnSpLocks/>
          </p:cNvCxnSpPr>
          <p:nvPr/>
        </p:nvCxnSpPr>
        <p:spPr>
          <a:xfrm flipH="1" flipV="1">
            <a:off x="4261836" y="2571750"/>
            <a:ext cx="3502276"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CDADB31-C538-7E43-98D9-10BCC91B11BC}"/>
              </a:ext>
            </a:extLst>
          </p:cNvPr>
          <p:cNvCxnSpPr>
            <a:cxnSpLocks/>
          </p:cNvCxnSpPr>
          <p:nvPr/>
        </p:nvCxnSpPr>
        <p:spPr>
          <a:xfrm flipH="1" flipV="1">
            <a:off x="4328315" y="2571749"/>
            <a:ext cx="2360530" cy="171955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334A74-3138-3F44-B77B-17E9B3D2A998}"/>
              </a:ext>
            </a:extLst>
          </p:cNvPr>
          <p:cNvCxnSpPr/>
          <p:nvPr/>
        </p:nvCxnSpPr>
        <p:spPr>
          <a:xfrm flipH="1">
            <a:off x="4362063" y="942802"/>
            <a:ext cx="2326782" cy="162894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BB230F-2B23-6B42-9DD2-9B26DEBDF593}"/>
              </a:ext>
            </a:extLst>
          </p:cNvPr>
          <p:cNvCxnSpPr/>
          <p:nvPr/>
        </p:nvCxnSpPr>
        <p:spPr>
          <a:xfrm flipH="1">
            <a:off x="1375576" y="2571750"/>
            <a:ext cx="2901642"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6604FD4-A1C1-F749-8F29-C3BF098BFDE5}"/>
              </a:ext>
            </a:extLst>
          </p:cNvPr>
          <p:cNvPicPr>
            <a:picLocks noChangeAspect="1" noChangeArrowheads="1"/>
          </p:cNvPicPr>
          <p:nvPr/>
        </p:nvPicPr>
        <p:blipFill>
          <a:blip r:embed="rId2"/>
          <a:srcRect t="1422" b="1422"/>
          <a:stretch/>
        </p:blipFill>
        <p:spPr bwMode="auto">
          <a:xfrm>
            <a:off x="780146"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0F39562-6C77-6D47-AEAD-CBA8D49345C6}"/>
              </a:ext>
            </a:extLst>
          </p:cNvPr>
          <p:cNvPicPr>
            <a:picLocks noChangeAspect="1" noChangeArrowheads="1"/>
          </p:cNvPicPr>
          <p:nvPr/>
        </p:nvPicPr>
        <p:blipFill>
          <a:blip r:embed="rId3"/>
          <a:srcRect l="664" r="664"/>
          <a:stretch/>
        </p:blipFill>
        <p:spPr bwMode="auto">
          <a:xfrm>
            <a:off x="3785738"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7C860D-DA08-AB4E-8540-162423227BB4}"/>
              </a:ext>
            </a:extLst>
          </p:cNvPr>
          <p:cNvSpPr>
            <a:spLocks noGrp="1"/>
          </p:cNvSpPr>
          <p:nvPr>
            <p:ph type="title"/>
          </p:nvPr>
        </p:nvSpPr>
        <p:spPr>
          <a:xfrm>
            <a:off x="1678660" y="1947315"/>
            <a:ext cx="2191525" cy="624435"/>
          </a:xfrm>
        </p:spPr>
        <p:txBody>
          <a:bodyPr>
            <a:normAutofit/>
          </a:bodyPr>
          <a:lstStyle/>
          <a:p>
            <a:r>
              <a:rPr lang="en-US" sz="2800" dirty="0">
                <a:latin typeface="Lato Black" panose="020F0502020204030203" pitchFamily="34" charset="0"/>
                <a:ea typeface="Lato Black" panose="020F0502020204030203" pitchFamily="34" charset="0"/>
                <a:cs typeface="Lato Black" panose="020F0502020204030203" pitchFamily="34" charset="0"/>
              </a:rPr>
              <a:t>FAITH</a:t>
            </a:r>
          </a:p>
        </p:txBody>
      </p:sp>
      <p:pic>
        <p:nvPicPr>
          <p:cNvPr id="7" name="Picture 2">
            <a:extLst>
              <a:ext uri="{FF2B5EF4-FFF2-40B4-BE49-F238E27FC236}">
                <a16:creationId xmlns:a16="http://schemas.microsoft.com/office/drawing/2014/main" id="{62D2C06C-857E-B84F-83FD-5D07D49C6B95}"/>
              </a:ext>
            </a:extLst>
          </p:cNvPr>
          <p:cNvPicPr>
            <a:picLocks noChangeAspect="1" noChangeArrowheads="1"/>
          </p:cNvPicPr>
          <p:nvPr/>
        </p:nvPicPr>
        <p:blipFill>
          <a:blip r:embed="rId4"/>
          <a:srcRect l="5299" r="5299"/>
          <a:stretch/>
        </p:blipFill>
        <p:spPr bwMode="auto">
          <a:xfrm>
            <a:off x="6299558" y="554147"/>
            <a:ext cx="778575"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0EF62B5-77F2-774E-BF4C-0269A06426B4}"/>
              </a:ext>
            </a:extLst>
          </p:cNvPr>
          <p:cNvPicPr>
            <a:picLocks noChangeAspect="1" noChangeArrowheads="1"/>
          </p:cNvPicPr>
          <p:nvPr/>
        </p:nvPicPr>
        <p:blipFill>
          <a:blip r:embed="rId5"/>
          <a:srcRect t="2060" b="2060"/>
          <a:stretch/>
        </p:blipFill>
        <p:spPr bwMode="auto">
          <a:xfrm>
            <a:off x="7374825" y="1566566"/>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72B0EEA-979C-2047-83DD-454F812D90F8}"/>
              </a:ext>
            </a:extLst>
          </p:cNvPr>
          <p:cNvPicPr>
            <a:picLocks noChangeAspect="1" noChangeArrowheads="1"/>
          </p:cNvPicPr>
          <p:nvPr/>
        </p:nvPicPr>
        <p:blipFill>
          <a:blip r:embed="rId6"/>
          <a:srcRect t="2615" b="2615"/>
          <a:stretch/>
        </p:blipFill>
        <p:spPr bwMode="auto">
          <a:xfrm>
            <a:off x="7374825" y="2815437"/>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09122A2-021A-EA4C-BC60-0A2D0DAA5327}"/>
              </a:ext>
            </a:extLst>
          </p:cNvPr>
          <p:cNvPicPr>
            <a:picLocks noChangeAspect="1" noChangeArrowheads="1"/>
          </p:cNvPicPr>
          <p:nvPr/>
        </p:nvPicPr>
        <p:blipFill>
          <a:blip r:embed="rId7"/>
          <a:srcRect t="1567" b="1567"/>
          <a:stretch/>
        </p:blipFill>
        <p:spPr bwMode="auto">
          <a:xfrm>
            <a:off x="6299558" y="3812042"/>
            <a:ext cx="778576"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4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par>
                                <p:cTn id="41" presetID="22" presetClass="entr" presetSubtype="2" fill="hold" nodeType="withEffect">
                                  <p:stCondLst>
                                    <p:cond delay="20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par>
                                <p:cTn id="44" presetID="22" presetClass="entr" presetSubtype="2" fill="hold" nodeType="withEffect">
                                  <p:stCondLst>
                                    <p:cond delay="40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par>
                                <p:cTn id="47" presetID="22" presetClass="entr" presetSubtype="2" fill="hold" nodeType="withEffect">
                                  <p:stCondLst>
                                    <p:cond delay="600"/>
                                  </p:stCondLst>
                                  <p:childTnLst>
                                    <p:set>
                                      <p:cBhvr>
                                        <p:cTn id="48" dur="1" fill="hold">
                                          <p:stCondLst>
                                            <p:cond delay="0"/>
                                          </p:stCondLst>
                                        </p:cTn>
                                        <p:tgtEl>
                                          <p:spTgt spid="22"/>
                                        </p:tgtEl>
                                        <p:attrNameLst>
                                          <p:attrName>style.visibility</p:attrName>
                                        </p:attrNameLst>
                                      </p:cBhvr>
                                      <p:to>
                                        <p:strVal val="visible"/>
                                      </p:to>
                                    </p:set>
                                    <p:animEffect transition="in" filter="wipe(righ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CAAC0E5-042B-8847-8A96-F008CFA29B00}"/>
              </a:ext>
            </a:extLst>
          </p:cNvPr>
          <p:cNvCxnSpPr>
            <a:cxnSpLocks/>
          </p:cNvCxnSpPr>
          <p:nvPr/>
        </p:nvCxnSpPr>
        <p:spPr>
          <a:xfrm flipH="1">
            <a:off x="1356293" y="1014755"/>
            <a:ext cx="4070841" cy="158966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C02BABC-5FF4-6F45-86FF-7348E329DB66}"/>
              </a:ext>
            </a:extLst>
          </p:cNvPr>
          <p:cNvCxnSpPr>
            <a:cxnSpLocks/>
          </p:cNvCxnSpPr>
          <p:nvPr/>
        </p:nvCxnSpPr>
        <p:spPr>
          <a:xfrm flipH="1">
            <a:off x="1356293" y="1724893"/>
            <a:ext cx="5222485" cy="872229"/>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1494BFC-FF8A-7E4D-9582-5DA6852C499F}"/>
              </a:ext>
            </a:extLst>
          </p:cNvPr>
          <p:cNvCxnSpPr>
            <a:cxnSpLocks/>
          </p:cNvCxnSpPr>
          <p:nvPr/>
        </p:nvCxnSpPr>
        <p:spPr>
          <a:xfrm flipH="1" flipV="1">
            <a:off x="1357284" y="2604415"/>
            <a:ext cx="6373139" cy="51974"/>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338D9F1-386B-9C4F-A4E9-1E87EEF7DACD}"/>
              </a:ext>
            </a:extLst>
          </p:cNvPr>
          <p:cNvCxnSpPr>
            <a:cxnSpLocks/>
          </p:cNvCxnSpPr>
          <p:nvPr/>
        </p:nvCxnSpPr>
        <p:spPr>
          <a:xfrm flipH="1" flipV="1">
            <a:off x="1356293" y="2629787"/>
            <a:ext cx="5222485" cy="839564"/>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E57B0F6-0917-3446-AE1E-548A88AAC1B5}"/>
              </a:ext>
            </a:extLst>
          </p:cNvPr>
          <p:cNvCxnSpPr>
            <a:cxnSpLocks/>
          </p:cNvCxnSpPr>
          <p:nvPr/>
        </p:nvCxnSpPr>
        <p:spPr>
          <a:xfrm flipH="1" flipV="1">
            <a:off x="1407479" y="2622494"/>
            <a:ext cx="4093219" cy="1590889"/>
          </a:xfrm>
          <a:prstGeom prst="line">
            <a:avLst/>
          </a:prstGeom>
          <a:ln w="50800"/>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DEA1AD52-6F25-8C4A-B561-7D5741D7E26D}"/>
              </a:ext>
            </a:extLst>
          </p:cNvPr>
          <p:cNvPicPr>
            <a:picLocks noChangeAspect="1" noChangeArrowheads="1"/>
          </p:cNvPicPr>
          <p:nvPr/>
        </p:nvPicPr>
        <p:blipFill>
          <a:blip r:embed="rId2"/>
          <a:srcRect t="1422" b="1422"/>
          <a:stretch/>
        </p:blipFill>
        <p:spPr bwMode="auto">
          <a:xfrm>
            <a:off x="864813" y="2105642"/>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0E5A7C8-45E8-A444-8287-5ED8D5F23D60}"/>
              </a:ext>
            </a:extLst>
          </p:cNvPr>
          <p:cNvPicPr>
            <a:picLocks noChangeAspect="1" noChangeArrowheads="1"/>
          </p:cNvPicPr>
          <p:nvPr/>
        </p:nvPicPr>
        <p:blipFill>
          <a:blip r:embed="rId3"/>
          <a:srcRect l="5299" r="5299"/>
          <a:stretch/>
        </p:blipFill>
        <p:spPr bwMode="auto">
          <a:xfrm>
            <a:off x="5114225" y="566833"/>
            <a:ext cx="778575"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795D323-71E6-DA41-8C96-497823ADA23B}"/>
              </a:ext>
            </a:extLst>
          </p:cNvPr>
          <p:cNvPicPr>
            <a:picLocks noChangeAspect="1" noChangeArrowheads="1"/>
          </p:cNvPicPr>
          <p:nvPr/>
        </p:nvPicPr>
        <p:blipFill>
          <a:blip r:embed="rId4"/>
          <a:srcRect t="2060" b="2060"/>
          <a:stretch/>
        </p:blipFill>
        <p:spPr bwMode="auto">
          <a:xfrm>
            <a:off x="6189491" y="1344144"/>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C72EBACC-C5AF-6341-9E7F-416761E49257}"/>
              </a:ext>
            </a:extLst>
          </p:cNvPr>
          <p:cNvPicPr>
            <a:picLocks noChangeAspect="1" noChangeArrowheads="1"/>
          </p:cNvPicPr>
          <p:nvPr/>
        </p:nvPicPr>
        <p:blipFill>
          <a:blip r:embed="rId5"/>
          <a:srcRect t="2615" b="2615"/>
          <a:stretch/>
        </p:blipFill>
        <p:spPr bwMode="auto">
          <a:xfrm>
            <a:off x="6189670" y="3063230"/>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1540A7D-8922-8549-8BC3-F4FF213BAB14}"/>
              </a:ext>
            </a:extLst>
          </p:cNvPr>
          <p:cNvPicPr>
            <a:picLocks noChangeAspect="1" noChangeArrowheads="1"/>
          </p:cNvPicPr>
          <p:nvPr/>
        </p:nvPicPr>
        <p:blipFill>
          <a:blip r:embed="rId6"/>
          <a:srcRect t="1567" b="1567"/>
          <a:stretch/>
        </p:blipFill>
        <p:spPr bwMode="auto">
          <a:xfrm>
            <a:off x="5114225" y="3824728"/>
            <a:ext cx="778576"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DEE5A95-8F17-AA4C-9282-B976D3C113AF}"/>
              </a:ext>
            </a:extLst>
          </p:cNvPr>
          <p:cNvPicPr>
            <a:picLocks noChangeAspect="1" noChangeArrowheads="1"/>
          </p:cNvPicPr>
          <p:nvPr/>
        </p:nvPicPr>
        <p:blipFill>
          <a:blip r:embed="rId7"/>
          <a:srcRect l="664" r="664"/>
          <a:stretch/>
        </p:blipFill>
        <p:spPr bwMode="auto">
          <a:xfrm>
            <a:off x="7264757"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933BDDDA-333F-6944-9431-AF17CDEA42F7}"/>
              </a:ext>
            </a:extLst>
          </p:cNvPr>
          <p:cNvSpPr>
            <a:spLocks noGrp="1"/>
          </p:cNvSpPr>
          <p:nvPr>
            <p:ph type="title"/>
          </p:nvPr>
        </p:nvSpPr>
        <p:spPr>
          <a:xfrm rot="20326344">
            <a:off x="2180839" y="1280812"/>
            <a:ext cx="2191525" cy="624435"/>
          </a:xfrm>
        </p:spPr>
        <p:txBody>
          <a:bodyPr>
            <a:normAutofit/>
          </a:bodyPr>
          <a:lstStyle/>
          <a:p>
            <a:r>
              <a:rPr lang="en-US" sz="2400" dirty="0">
                <a:latin typeface="Lato Black" panose="020F0502020204030203" pitchFamily="34" charset="0"/>
                <a:ea typeface="Lato Black" panose="020F0502020204030203" pitchFamily="34" charset="0"/>
                <a:cs typeface="Lato Black" panose="020F0502020204030203" pitchFamily="34" charset="0"/>
              </a:rPr>
              <a:t>FAITH</a:t>
            </a:r>
          </a:p>
        </p:txBody>
      </p:sp>
    </p:spTree>
    <p:extLst>
      <p:ext uri="{BB962C8B-B14F-4D97-AF65-F5344CB8AC3E}">
        <p14:creationId xmlns:p14="http://schemas.microsoft.com/office/powerpoint/2010/main" val="1625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40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2" fill="hold" nodeType="withEffect">
                                  <p:stCondLst>
                                    <p:cond delay="60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22" presetClass="entr" presetSubtype="2" fill="hold" nodeType="withEffect">
                                  <p:stCondLst>
                                    <p:cond delay="60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11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987818" y="533172"/>
            <a:ext cx="7614315" cy="4236288"/>
          </a:xfrm>
        </p:spPr>
        <p:txBody>
          <a:bodyPr>
            <a:normAutofit/>
          </a:bodyPr>
          <a:lstStyle/>
          <a:p>
            <a:pPr algn="l"/>
            <a:r>
              <a:rPr lang="en-US" sz="4400" u="sng" dirty="0">
                <a:latin typeface="Lato Black" panose="020F0502020204030203" pitchFamily="34" charset="0"/>
                <a:ea typeface="Lato Black" panose="020F0502020204030203" pitchFamily="34" charset="0"/>
                <a:cs typeface="Lato Black" panose="020F0502020204030203" pitchFamily="34" charset="0"/>
              </a:rPr>
              <a:t>Affiliating</a:t>
            </a:r>
            <a:r>
              <a:rPr lang="en-US" sz="4400" dirty="0"/>
              <a:t> </a:t>
            </a:r>
            <a:r>
              <a:rPr lang="en-US" sz="4400" b="0" dirty="0"/>
              <a:t>faith is how most of us come to Christ, but it's not good to stay there.</a:t>
            </a:r>
          </a:p>
        </p:txBody>
      </p:sp>
    </p:spTree>
    <p:extLst>
      <p:ext uri="{BB962C8B-B14F-4D97-AF65-F5344CB8AC3E}">
        <p14:creationId xmlns:p14="http://schemas.microsoft.com/office/powerpoint/2010/main" val="151545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987818" y="533172"/>
            <a:ext cx="7614315" cy="4236288"/>
          </a:xfrm>
        </p:spPr>
        <p:txBody>
          <a:bodyPr>
            <a:normAutofit/>
          </a:bodyPr>
          <a:lstStyle/>
          <a:p>
            <a:pPr algn="l"/>
            <a:r>
              <a:rPr lang="en-US" sz="4400" b="0" dirty="0"/>
              <a:t>If you </a:t>
            </a:r>
            <a:r>
              <a:rPr lang="en-US" sz="4400" u="sng"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what you </a:t>
            </a:r>
            <a:r>
              <a:rPr lang="en-US" sz="4400" u="sng"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because others </a:t>
            </a:r>
            <a:r>
              <a:rPr lang="en-US" sz="4400" u="sng"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it, </a:t>
            </a:r>
            <a:br>
              <a:rPr lang="en-US" sz="4400" b="0" dirty="0"/>
            </a:br>
            <a:r>
              <a:rPr lang="en-US" sz="4400" b="0" dirty="0"/>
              <a:t>you have Affiliating Faith.</a:t>
            </a:r>
          </a:p>
        </p:txBody>
      </p:sp>
    </p:spTree>
    <p:extLst>
      <p:ext uri="{BB962C8B-B14F-4D97-AF65-F5344CB8AC3E}">
        <p14:creationId xmlns:p14="http://schemas.microsoft.com/office/powerpoint/2010/main" val="95679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598488" y="1251437"/>
            <a:ext cx="8120639" cy="3642243"/>
          </a:xfrm>
        </p:spPr>
        <p:txBody>
          <a:bodyPr/>
          <a:lstStyle/>
          <a:p>
            <a:pPr marL="742950" indent="-742950">
              <a:spcAft>
                <a:spcPts val="1200"/>
              </a:spcAft>
              <a:buFont typeface="+mj-lt"/>
              <a:buAutoNum type="arabicPeriod" startAt="3"/>
            </a:pPr>
            <a:r>
              <a:rPr lang="en-US" sz="4400" b="1" u="sng" dirty="0">
                <a:latin typeface="Lato Black" panose="020F0502020204030203" pitchFamily="34" charset="0"/>
                <a:ea typeface="Lato Black" panose="020F0502020204030203" pitchFamily="34" charset="0"/>
                <a:cs typeface="Lato Black" panose="020F0502020204030203" pitchFamily="34" charset="0"/>
              </a:rPr>
              <a:t>Acts 17:10-12</a:t>
            </a:r>
          </a:p>
          <a:p>
            <a:pPr marL="914400" lvl="1" indent="-514350">
              <a:lnSpc>
                <a:spcPct val="110000"/>
              </a:lnSpc>
            </a:pP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Bereans</a:t>
            </a:r>
            <a:r>
              <a:rPr lang="en-US" sz="3600" dirty="0"/>
              <a:t> searched out their own faith. They examined even the teachings of Paul and Silas to be certain they were true.</a:t>
            </a:r>
          </a:p>
        </p:txBody>
      </p:sp>
    </p:spTree>
    <p:extLst>
      <p:ext uri="{BB962C8B-B14F-4D97-AF65-F5344CB8AC3E}">
        <p14:creationId xmlns:p14="http://schemas.microsoft.com/office/powerpoint/2010/main" val="329854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FF36C-EA18-0546-8F9D-407859FC3F78}"/>
              </a:ext>
            </a:extLst>
          </p:cNvPr>
          <p:cNvSpPr>
            <a:spLocks noGrp="1"/>
          </p:cNvSpPr>
          <p:nvPr>
            <p:ph type="body" sz="quarter" idx="10"/>
          </p:nvPr>
        </p:nvSpPr>
        <p:spPr/>
        <p:txBody>
          <a:bodyPr>
            <a:normAutofit fontScale="92500"/>
          </a:bodyPr>
          <a:lstStyle/>
          <a:p>
            <a:r>
              <a:rPr lang="en-US" sz="2800" baseline="30000" dirty="0"/>
              <a:t>10</a:t>
            </a:r>
            <a:r>
              <a:rPr lang="en-US" sz="2800" dirty="0"/>
              <a:t> The brethren immediately sent Paul and Silas away by night to Berea, and when they arrived, they went into the synagogue of the Jews. </a:t>
            </a:r>
            <a:r>
              <a:rPr lang="en-US" sz="2800" baseline="30000" dirty="0"/>
              <a:t>11</a:t>
            </a:r>
            <a:r>
              <a:rPr lang="en-US" sz="2800" dirty="0"/>
              <a:t> Now these were more noble-minded than those in Thessalonica, for they received the word with great eagerness, examining the Scriptures daily to see whether these things were so. </a:t>
            </a:r>
            <a:r>
              <a:rPr lang="en-US" sz="2800" baseline="30000" dirty="0"/>
              <a:t>12</a:t>
            </a:r>
            <a:r>
              <a:rPr lang="en-US" sz="2800" dirty="0"/>
              <a:t> Therefore many of them believed, along with a number of prominent Greek women and men.</a:t>
            </a:r>
          </a:p>
        </p:txBody>
      </p:sp>
      <p:sp>
        <p:nvSpPr>
          <p:cNvPr id="3" name="Text Placeholder 2">
            <a:extLst>
              <a:ext uri="{FF2B5EF4-FFF2-40B4-BE49-F238E27FC236}">
                <a16:creationId xmlns:a16="http://schemas.microsoft.com/office/drawing/2014/main" id="{BB511510-4B6F-0E43-B287-753FA7F26EFC}"/>
              </a:ext>
            </a:extLst>
          </p:cNvPr>
          <p:cNvSpPr>
            <a:spLocks noGrp="1"/>
          </p:cNvSpPr>
          <p:nvPr>
            <p:ph type="body" sz="quarter" idx="11"/>
          </p:nvPr>
        </p:nvSpPr>
        <p:spPr/>
        <p:txBody>
          <a:bodyPr/>
          <a:lstStyle/>
          <a:p>
            <a:r>
              <a:rPr lang="en-US" dirty="0"/>
              <a:t>- Acts 17:10-12</a:t>
            </a:r>
          </a:p>
        </p:txBody>
      </p:sp>
    </p:spTree>
    <p:extLst>
      <p:ext uri="{BB962C8B-B14F-4D97-AF65-F5344CB8AC3E}">
        <p14:creationId xmlns:p14="http://schemas.microsoft.com/office/powerpoint/2010/main" val="124803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514350" indent="-514350">
              <a:buFont typeface="+mj-lt"/>
              <a:buAutoNum type="arabicPeriod"/>
            </a:pPr>
            <a:r>
              <a:rPr lang="en-US" b="1" dirty="0"/>
              <a:t>Imitating</a:t>
            </a:r>
            <a:r>
              <a:rPr lang="en-US" dirty="0"/>
              <a:t> Faith</a:t>
            </a:r>
          </a:p>
          <a:p>
            <a:pPr marL="697230" indent="-697230">
              <a:spcAft>
                <a:spcPts val="1200"/>
              </a:spcAft>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Affiliating</a:t>
            </a:r>
            <a:r>
              <a:rPr lang="en-US" sz="4800" dirty="0"/>
              <a:t> </a:t>
            </a:r>
            <a:r>
              <a:rPr lang="en-US" sz="4800" b="1" dirty="0"/>
              <a:t>Faith</a:t>
            </a:r>
          </a:p>
          <a:p>
            <a:pPr marL="800100" lvl="2" indent="0">
              <a:buNone/>
            </a:pPr>
            <a:r>
              <a:rPr lang="en-US" sz="3600" dirty="0"/>
              <a:t>"I understand, but I only believe because others do."</a:t>
            </a:r>
          </a:p>
        </p:txBody>
      </p:sp>
    </p:spTree>
    <p:extLst>
      <p:ext uri="{BB962C8B-B14F-4D97-AF65-F5344CB8AC3E}">
        <p14:creationId xmlns:p14="http://schemas.microsoft.com/office/powerpoint/2010/main" val="59853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598488" y="1251437"/>
            <a:ext cx="8163849" cy="3642243"/>
          </a:xfrm>
        </p:spPr>
        <p:txBody>
          <a:bodyPr/>
          <a:lstStyle/>
          <a:p>
            <a:pPr marL="742950" indent="-742950">
              <a:spcAft>
                <a:spcPts val="1200"/>
              </a:spcAft>
              <a:buFont typeface="+mj-lt"/>
              <a:buAutoNum type="arabicPeriod" startAt="4"/>
            </a:pPr>
            <a:r>
              <a:rPr lang="en-US" sz="4400" b="1" u="sng" dirty="0">
                <a:latin typeface="Lato Black" panose="020F0502020204030203" pitchFamily="34" charset="0"/>
                <a:ea typeface="Lato Black" panose="020F0502020204030203" pitchFamily="34" charset="0"/>
                <a:cs typeface="Lato Black" panose="020F0502020204030203" pitchFamily="34" charset="0"/>
              </a:rPr>
              <a:t>2 Timothy 1:5-7</a:t>
            </a:r>
          </a:p>
          <a:p>
            <a:pPr marL="914400" lvl="1" indent="-514350">
              <a:lnSpc>
                <a:spcPct val="110000"/>
              </a:lnSpc>
            </a:pPr>
            <a:r>
              <a:rPr lang="en-US" sz="3600" b="1" u="sng" dirty="0">
                <a:latin typeface="Lato Black" panose="020F0502020204030203" pitchFamily="34" charset="0"/>
                <a:ea typeface="Lato Black" panose="020F0502020204030203" pitchFamily="34" charset="0"/>
                <a:cs typeface="Lato Black" panose="020F0502020204030203" pitchFamily="34" charset="0"/>
              </a:rPr>
              <a:t>Timothy</a:t>
            </a:r>
            <a:r>
              <a:rPr lang="en-US" sz="3600" dirty="0"/>
              <a:t> did not quite have  mature faith.  He still needed to solidify the faith he had.</a:t>
            </a:r>
          </a:p>
        </p:txBody>
      </p:sp>
    </p:spTree>
    <p:extLst>
      <p:ext uri="{BB962C8B-B14F-4D97-AF65-F5344CB8AC3E}">
        <p14:creationId xmlns:p14="http://schemas.microsoft.com/office/powerpoint/2010/main" val="2320510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8BB6F-80C0-9A4E-932A-17E67F7588FA}"/>
              </a:ext>
            </a:extLst>
          </p:cNvPr>
          <p:cNvSpPr>
            <a:spLocks noGrp="1"/>
          </p:cNvSpPr>
          <p:nvPr>
            <p:ph type="body" sz="quarter" idx="10"/>
          </p:nvPr>
        </p:nvSpPr>
        <p:spPr/>
        <p:txBody>
          <a:bodyPr>
            <a:normAutofit/>
          </a:bodyPr>
          <a:lstStyle/>
          <a:p>
            <a:r>
              <a:rPr lang="en-US" sz="2800" baseline="30000" dirty="0"/>
              <a:t>5</a:t>
            </a:r>
            <a:r>
              <a:rPr lang="en-US" sz="2800" dirty="0"/>
              <a:t> For I am mindful of the sincere faith within you, which first dwelt in your grandmother Lois and your mother Eunice, and I am sure that it is in you as well. </a:t>
            </a:r>
            <a:r>
              <a:rPr lang="en-US" sz="2800" baseline="30000" dirty="0"/>
              <a:t>6</a:t>
            </a:r>
            <a:r>
              <a:rPr lang="en-US" sz="2800" dirty="0"/>
              <a:t> For this reason I remind you to kindle afresh the gift of God which is in you through the laying on of my hands. </a:t>
            </a:r>
            <a:r>
              <a:rPr lang="en-US" sz="2800" baseline="30000" dirty="0"/>
              <a:t>7</a:t>
            </a:r>
            <a:r>
              <a:rPr lang="en-US" sz="2800" dirty="0"/>
              <a:t> For God has not given us a spirit of timidity, but of power and love and discipline.</a:t>
            </a:r>
          </a:p>
        </p:txBody>
      </p:sp>
      <p:sp>
        <p:nvSpPr>
          <p:cNvPr id="3" name="Text Placeholder 2">
            <a:extLst>
              <a:ext uri="{FF2B5EF4-FFF2-40B4-BE49-F238E27FC236}">
                <a16:creationId xmlns:a16="http://schemas.microsoft.com/office/drawing/2014/main" id="{3789C4D9-D558-5F4C-9335-7D458DB6CC14}"/>
              </a:ext>
            </a:extLst>
          </p:cNvPr>
          <p:cNvSpPr>
            <a:spLocks noGrp="1"/>
          </p:cNvSpPr>
          <p:nvPr>
            <p:ph type="body" sz="quarter" idx="11"/>
          </p:nvPr>
        </p:nvSpPr>
        <p:spPr/>
        <p:txBody>
          <a:bodyPr/>
          <a:lstStyle/>
          <a:p>
            <a:r>
              <a:rPr lang="en-US" dirty="0"/>
              <a:t>- 2 Timothy 1:5-7</a:t>
            </a:r>
          </a:p>
        </p:txBody>
      </p:sp>
    </p:spTree>
    <p:extLst>
      <p:ext uri="{BB962C8B-B14F-4D97-AF65-F5344CB8AC3E}">
        <p14:creationId xmlns:p14="http://schemas.microsoft.com/office/powerpoint/2010/main" val="2690577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598488" y="1251437"/>
            <a:ext cx="8163849" cy="3642243"/>
          </a:xfrm>
        </p:spPr>
        <p:txBody>
          <a:bodyPr/>
          <a:lstStyle/>
          <a:p>
            <a:pPr marL="742950" indent="-742950">
              <a:spcAft>
                <a:spcPts val="1200"/>
              </a:spcAft>
              <a:buFont typeface="+mj-lt"/>
              <a:buAutoNum type="arabicPeriod" startAt="5"/>
            </a:pPr>
            <a:r>
              <a:rPr lang="en-US" sz="4400" b="1" u="sng" dirty="0">
                <a:latin typeface="Lato Black" panose="020F0502020204030203" pitchFamily="34" charset="0"/>
                <a:ea typeface="Lato Black" panose="020F0502020204030203" pitchFamily="34" charset="0"/>
                <a:cs typeface="Lato Black" panose="020F0502020204030203" pitchFamily="34" charset="0"/>
              </a:rPr>
              <a:t>Acts 27:21-25</a:t>
            </a:r>
          </a:p>
          <a:p>
            <a:pPr marL="914400" lvl="1" indent="-514350">
              <a:lnSpc>
                <a:spcPct val="110000"/>
              </a:lnSpc>
            </a:pPr>
            <a:r>
              <a:rPr lang="en-US" sz="3600" b="1" u="sng" dirty="0">
                <a:latin typeface="Lato Black" panose="020F0502020204030203" pitchFamily="34" charset="0"/>
                <a:ea typeface="Lato Black" panose="020F0502020204030203" pitchFamily="34" charset="0"/>
                <a:cs typeface="Lato Black" panose="020F0502020204030203" pitchFamily="34" charset="0"/>
              </a:rPr>
              <a:t>Paul</a:t>
            </a:r>
            <a:r>
              <a:rPr lang="en-US" sz="3600" dirty="0"/>
              <a:t> developed his faith to the point where nothing could dissuade him from following God.</a:t>
            </a:r>
          </a:p>
        </p:txBody>
      </p:sp>
    </p:spTree>
    <p:extLst>
      <p:ext uri="{BB962C8B-B14F-4D97-AF65-F5344CB8AC3E}">
        <p14:creationId xmlns:p14="http://schemas.microsoft.com/office/powerpoint/2010/main" val="1719045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a:xfrm>
            <a:off x="713221" y="429598"/>
            <a:ext cx="7717558" cy="3680039"/>
          </a:xfrm>
        </p:spPr>
        <p:txBody>
          <a:bodyPr>
            <a:normAutofit/>
          </a:bodyPr>
          <a:lstStyle/>
          <a:p>
            <a:r>
              <a:rPr lang="en-US" sz="2800" baseline="30000" dirty="0"/>
              <a:t>21</a:t>
            </a:r>
            <a:r>
              <a:rPr lang="en-US" sz="2800" dirty="0"/>
              <a:t> When they had gone a long time without food, then Paul stood up in their midst and said, “Men, you ought to have followed my advice and not to have set sail from Crete and incurred this damage and loss. </a:t>
            </a:r>
            <a:r>
              <a:rPr lang="en-US" sz="2800" baseline="30000" dirty="0"/>
              <a:t>22</a:t>
            </a:r>
            <a:r>
              <a:rPr lang="en-US" sz="2800" dirty="0"/>
              <a:t> Yet now I urge you to keep up your courage, for there will be no loss of life among you, but only of the ship.</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27:21-22</a:t>
            </a:r>
          </a:p>
        </p:txBody>
      </p:sp>
    </p:spTree>
    <p:extLst>
      <p:ext uri="{BB962C8B-B14F-4D97-AF65-F5344CB8AC3E}">
        <p14:creationId xmlns:p14="http://schemas.microsoft.com/office/powerpoint/2010/main" val="262452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a:xfrm>
            <a:off x="713222" y="429598"/>
            <a:ext cx="7193106" cy="3680039"/>
          </a:xfrm>
        </p:spPr>
        <p:txBody>
          <a:bodyPr>
            <a:normAutofit/>
          </a:bodyPr>
          <a:lstStyle/>
          <a:p>
            <a:r>
              <a:rPr lang="en-US" sz="2800" baseline="30000" dirty="0"/>
              <a:t>23</a:t>
            </a:r>
            <a:r>
              <a:rPr lang="en-US" sz="2800" dirty="0"/>
              <a:t> For this very night an angel of the God to whom I belong and whom I serve stood before me, </a:t>
            </a:r>
            <a:r>
              <a:rPr lang="en-US" sz="2800" baseline="30000" dirty="0"/>
              <a:t>24</a:t>
            </a:r>
            <a:r>
              <a:rPr lang="en-US" sz="2800" dirty="0"/>
              <a:t> saying, ‘Do not be afraid, Paul; you must stand before Caesar; and behold, God has granted you all those who are sailing with you.’</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27:23-24</a:t>
            </a:r>
          </a:p>
        </p:txBody>
      </p:sp>
    </p:spTree>
    <p:extLst>
      <p:ext uri="{BB962C8B-B14F-4D97-AF65-F5344CB8AC3E}">
        <p14:creationId xmlns:p14="http://schemas.microsoft.com/office/powerpoint/2010/main" val="31959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461E6-01CE-8F42-AE53-8F6345175EA1}"/>
              </a:ext>
            </a:extLst>
          </p:cNvPr>
          <p:cNvSpPr>
            <a:spLocks noGrp="1"/>
          </p:cNvSpPr>
          <p:nvPr>
            <p:ph type="body" sz="quarter" idx="10"/>
          </p:nvPr>
        </p:nvSpPr>
        <p:spPr/>
        <p:txBody>
          <a:bodyPr>
            <a:normAutofit/>
          </a:bodyPr>
          <a:lstStyle/>
          <a:p>
            <a:r>
              <a:rPr lang="en-US" dirty="0"/>
              <a:t>Therefore, keep up your courage, men, for I believe God that it will turn out exactly as I have been told.</a:t>
            </a:r>
          </a:p>
        </p:txBody>
      </p:sp>
      <p:sp>
        <p:nvSpPr>
          <p:cNvPr id="3" name="Text Placeholder 2">
            <a:extLst>
              <a:ext uri="{FF2B5EF4-FFF2-40B4-BE49-F238E27FC236}">
                <a16:creationId xmlns:a16="http://schemas.microsoft.com/office/drawing/2014/main" id="{1DD0A3E9-C66B-A74F-A99E-97509ED3A15B}"/>
              </a:ext>
            </a:extLst>
          </p:cNvPr>
          <p:cNvSpPr>
            <a:spLocks noGrp="1"/>
          </p:cNvSpPr>
          <p:nvPr>
            <p:ph type="body" sz="quarter" idx="11"/>
          </p:nvPr>
        </p:nvSpPr>
        <p:spPr/>
        <p:txBody>
          <a:bodyPr/>
          <a:lstStyle/>
          <a:p>
            <a:r>
              <a:rPr lang="en-US" dirty="0"/>
              <a:t>- Acts 27:25</a:t>
            </a:r>
          </a:p>
        </p:txBody>
      </p:sp>
    </p:spTree>
    <p:extLst>
      <p:ext uri="{BB962C8B-B14F-4D97-AF65-F5344CB8AC3E}">
        <p14:creationId xmlns:p14="http://schemas.microsoft.com/office/powerpoint/2010/main" val="185070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514350" indent="-514350">
              <a:buFont typeface="+mj-lt"/>
              <a:buAutoNum type="arabicPeriod"/>
            </a:pPr>
            <a:r>
              <a:rPr lang="en-US" sz="2400" b="1" dirty="0"/>
              <a:t>Imitating</a:t>
            </a:r>
            <a:r>
              <a:rPr lang="en-US" sz="2400" dirty="0"/>
              <a:t> Faith</a:t>
            </a:r>
          </a:p>
          <a:p>
            <a:pPr marL="514350" indent="-514350">
              <a:buFont typeface="+mj-lt"/>
              <a:buAutoNum type="arabicPeriod"/>
            </a:pPr>
            <a:r>
              <a:rPr lang="en-US" sz="2400" b="1" dirty="0"/>
              <a:t>Affiliating</a:t>
            </a:r>
            <a:r>
              <a:rPr lang="en-US" sz="2400" dirty="0"/>
              <a:t> Faith</a:t>
            </a:r>
          </a:p>
          <a:p>
            <a:pPr marL="697230" indent="-697230">
              <a:spcAft>
                <a:spcPts val="1200"/>
              </a:spcAft>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Searching</a:t>
            </a:r>
            <a:r>
              <a:rPr lang="en-US" sz="4800" dirty="0"/>
              <a:t> </a:t>
            </a:r>
            <a:r>
              <a:rPr lang="en-US" sz="4800" b="1" dirty="0"/>
              <a:t>Faith</a:t>
            </a:r>
          </a:p>
          <a:p>
            <a:pPr marL="800100" lvl="2" indent="0">
              <a:buNone/>
            </a:pPr>
            <a:r>
              <a:rPr lang="en-US" sz="3600" dirty="0"/>
              <a:t>"I am checking this out </a:t>
            </a:r>
            <a:br>
              <a:rPr lang="en-US" sz="3600" dirty="0"/>
            </a:br>
            <a:r>
              <a:rPr lang="en-US" sz="3600" dirty="0"/>
              <a:t>for myself."</a:t>
            </a:r>
          </a:p>
        </p:txBody>
      </p:sp>
    </p:spTree>
    <p:extLst>
      <p:ext uri="{BB962C8B-B14F-4D97-AF65-F5344CB8AC3E}">
        <p14:creationId xmlns:p14="http://schemas.microsoft.com/office/powerpoint/2010/main" val="318145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lstStyle/>
          <a:p>
            <a:pPr marL="514350" indent="-514350">
              <a:buFont typeface="+mj-lt"/>
              <a:buAutoNum type="arabicPeriod"/>
            </a:pPr>
            <a:r>
              <a:rPr lang="en-US" sz="2400" b="1" dirty="0"/>
              <a:t>Imitating</a:t>
            </a:r>
            <a:r>
              <a:rPr lang="en-US" sz="2400" dirty="0"/>
              <a:t> Faith</a:t>
            </a:r>
          </a:p>
          <a:p>
            <a:pPr marL="514350" indent="-514350">
              <a:buFont typeface="+mj-lt"/>
              <a:buAutoNum type="arabicPeriod"/>
            </a:pPr>
            <a:r>
              <a:rPr lang="en-US" sz="2400" b="1" dirty="0"/>
              <a:t>Affiliating</a:t>
            </a:r>
            <a:r>
              <a:rPr lang="en-US" sz="2400" dirty="0"/>
              <a:t> Faith</a:t>
            </a:r>
          </a:p>
          <a:p>
            <a:pPr marL="514350" indent="-514350">
              <a:buFont typeface="+mj-lt"/>
              <a:buAutoNum type="arabicPeriod"/>
            </a:pPr>
            <a:r>
              <a:rPr lang="en-US" sz="2400" b="1" dirty="0"/>
              <a:t>Searching</a:t>
            </a:r>
            <a:r>
              <a:rPr lang="en-US" sz="2400" dirty="0"/>
              <a:t> Faith</a:t>
            </a:r>
          </a:p>
          <a:p>
            <a:pPr marL="697230" indent="-697230">
              <a:spcAft>
                <a:spcPts val="1200"/>
              </a:spcAft>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Solidifying</a:t>
            </a:r>
            <a:r>
              <a:rPr lang="en-US" sz="4800" dirty="0"/>
              <a:t> </a:t>
            </a:r>
            <a:r>
              <a:rPr lang="en-US" sz="4800" b="1" dirty="0"/>
              <a:t>Faith</a:t>
            </a:r>
          </a:p>
          <a:p>
            <a:pPr marL="800100" lvl="2" indent="0">
              <a:buNone/>
            </a:pPr>
            <a:r>
              <a:rPr lang="en-US" sz="3600" dirty="0"/>
              <a:t>"Let me piece this all together."</a:t>
            </a:r>
          </a:p>
        </p:txBody>
      </p:sp>
    </p:spTree>
    <p:extLst>
      <p:ext uri="{BB962C8B-B14F-4D97-AF65-F5344CB8AC3E}">
        <p14:creationId xmlns:p14="http://schemas.microsoft.com/office/powerpoint/2010/main" val="384911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F94B-6D13-CD4C-A19D-8BF293E10829}"/>
              </a:ext>
            </a:extLst>
          </p:cNvPr>
          <p:cNvSpPr>
            <a:spLocks noGrp="1"/>
          </p:cNvSpPr>
          <p:nvPr>
            <p:ph type="title"/>
          </p:nvPr>
        </p:nvSpPr>
        <p:spPr/>
        <p:txBody>
          <a:bodyPr/>
          <a:lstStyle/>
          <a:p>
            <a:r>
              <a:rPr lang="en-US" dirty="0"/>
              <a:t>Different Levels of Faith</a:t>
            </a:r>
          </a:p>
        </p:txBody>
      </p:sp>
      <p:sp>
        <p:nvSpPr>
          <p:cNvPr id="3" name="Text Placeholder 2">
            <a:extLst>
              <a:ext uri="{FF2B5EF4-FFF2-40B4-BE49-F238E27FC236}">
                <a16:creationId xmlns:a16="http://schemas.microsoft.com/office/drawing/2014/main" id="{A9FB2E50-1690-7041-BF09-C4384FB2959C}"/>
              </a:ext>
            </a:extLst>
          </p:cNvPr>
          <p:cNvSpPr>
            <a:spLocks noGrp="1"/>
          </p:cNvSpPr>
          <p:nvPr>
            <p:ph type="body" sz="quarter" idx="10"/>
          </p:nvPr>
        </p:nvSpPr>
        <p:spPr/>
        <p:txBody>
          <a:bodyPr>
            <a:normAutofit lnSpcReduction="10000"/>
          </a:bodyPr>
          <a:lstStyle/>
          <a:p>
            <a:pPr marL="514350" indent="-514350">
              <a:buFont typeface="+mj-lt"/>
              <a:buAutoNum type="arabicPeriod"/>
            </a:pPr>
            <a:r>
              <a:rPr lang="en-US" sz="2400" b="1" dirty="0"/>
              <a:t>Imitating</a:t>
            </a:r>
            <a:r>
              <a:rPr lang="en-US" sz="2400" dirty="0"/>
              <a:t> Faith</a:t>
            </a:r>
          </a:p>
          <a:p>
            <a:pPr marL="514350" indent="-514350">
              <a:buFont typeface="+mj-lt"/>
              <a:buAutoNum type="arabicPeriod"/>
            </a:pPr>
            <a:r>
              <a:rPr lang="en-US" sz="2400" b="1" dirty="0"/>
              <a:t>Affiliating</a:t>
            </a:r>
            <a:r>
              <a:rPr lang="en-US" sz="2400" dirty="0"/>
              <a:t> Faith</a:t>
            </a:r>
          </a:p>
          <a:p>
            <a:pPr marL="514350" indent="-514350">
              <a:buFont typeface="+mj-lt"/>
              <a:buAutoNum type="arabicPeriod"/>
            </a:pPr>
            <a:r>
              <a:rPr lang="en-US" sz="2400" b="1" dirty="0"/>
              <a:t>Searching</a:t>
            </a:r>
            <a:r>
              <a:rPr lang="en-US" sz="2400" dirty="0"/>
              <a:t> Faith</a:t>
            </a:r>
          </a:p>
          <a:p>
            <a:pPr marL="514350" indent="-514350">
              <a:buFont typeface="+mj-lt"/>
              <a:buAutoNum type="arabicPeriod"/>
            </a:pPr>
            <a:r>
              <a:rPr lang="en-US" sz="2400" b="1" dirty="0"/>
              <a:t>Solidifying</a:t>
            </a:r>
            <a:r>
              <a:rPr lang="en-US" sz="2400" dirty="0"/>
              <a:t> Faith</a:t>
            </a:r>
          </a:p>
          <a:p>
            <a:pPr marL="697230" indent="-697230">
              <a:spcAft>
                <a:spcPts val="1200"/>
              </a:spcAft>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Mature</a:t>
            </a:r>
            <a:r>
              <a:rPr lang="en-US" sz="4800" dirty="0"/>
              <a:t> </a:t>
            </a:r>
            <a:r>
              <a:rPr lang="en-US" sz="4800" b="1" dirty="0"/>
              <a:t>Faith</a:t>
            </a:r>
          </a:p>
          <a:p>
            <a:pPr marL="800100" lvl="2" indent="0">
              <a:buNone/>
            </a:pPr>
            <a:r>
              <a:rPr lang="en-US" sz="3000" dirty="0"/>
              <a:t>"Nothing will stop me from </a:t>
            </a:r>
            <a:br>
              <a:rPr lang="en-US" sz="3000" dirty="0"/>
            </a:br>
            <a:r>
              <a:rPr lang="en-US" sz="3000" dirty="0"/>
              <a:t>trusting in God."</a:t>
            </a:r>
          </a:p>
        </p:txBody>
      </p:sp>
    </p:spTree>
    <p:extLst>
      <p:ext uri="{BB962C8B-B14F-4D97-AF65-F5344CB8AC3E}">
        <p14:creationId xmlns:p14="http://schemas.microsoft.com/office/powerpoint/2010/main" val="279587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0D67-D93E-A446-937F-CDC9211849C6}"/>
              </a:ext>
            </a:extLst>
          </p:cNvPr>
          <p:cNvSpPr>
            <a:spLocks noGrp="1"/>
          </p:cNvSpPr>
          <p:nvPr>
            <p:ph type="title"/>
          </p:nvPr>
        </p:nvSpPr>
        <p:spPr/>
        <p:txBody>
          <a:bodyPr/>
          <a:lstStyle/>
          <a:p>
            <a:r>
              <a:rPr lang="en-US" dirty="0"/>
              <a:t>Biblical Examples</a:t>
            </a:r>
          </a:p>
        </p:txBody>
      </p:sp>
      <p:sp>
        <p:nvSpPr>
          <p:cNvPr id="3" name="Text Placeholder 2">
            <a:extLst>
              <a:ext uri="{FF2B5EF4-FFF2-40B4-BE49-F238E27FC236}">
                <a16:creationId xmlns:a16="http://schemas.microsoft.com/office/drawing/2014/main" id="{202324AD-FAA8-BC4C-935C-EF8371F9DCED}"/>
              </a:ext>
            </a:extLst>
          </p:cNvPr>
          <p:cNvSpPr>
            <a:spLocks noGrp="1"/>
          </p:cNvSpPr>
          <p:nvPr>
            <p:ph type="body" sz="quarter" idx="10"/>
          </p:nvPr>
        </p:nvSpPr>
        <p:spPr>
          <a:xfrm>
            <a:off x="598488" y="1251437"/>
            <a:ext cx="8163849" cy="3642243"/>
          </a:xfrm>
        </p:spPr>
        <p:txBody>
          <a:bodyPr/>
          <a:lstStyle/>
          <a:p>
            <a:pPr marL="697230" indent="-697230">
              <a:spcAft>
                <a:spcPts val="1200"/>
              </a:spcAft>
              <a:buFont typeface="+mj-lt"/>
              <a:buAutoNum type="arabicPeriod"/>
            </a:pPr>
            <a:r>
              <a:rPr lang="en-US" sz="4400" b="1" u="sng" dirty="0">
                <a:latin typeface="Lato Black" panose="020F0502020204030203" pitchFamily="34" charset="0"/>
                <a:ea typeface="Lato Black" panose="020F0502020204030203" pitchFamily="34" charset="0"/>
                <a:cs typeface="Lato Black" panose="020F0502020204030203" pitchFamily="34" charset="0"/>
              </a:rPr>
              <a:t>Acts 8:9-20</a:t>
            </a:r>
          </a:p>
          <a:p>
            <a:pPr marL="914400" lvl="1" indent="-514350">
              <a:lnSpc>
                <a:spcPct val="110000"/>
              </a:lnSpc>
            </a:pPr>
            <a:r>
              <a:rPr lang="en-US" sz="3600" b="1" u="sng" dirty="0">
                <a:latin typeface="Lato Black" panose="020F0502020204030203" pitchFamily="34" charset="0"/>
                <a:ea typeface="Lato Black" panose="020F0502020204030203" pitchFamily="34" charset="0"/>
                <a:cs typeface="Lato Black" panose="020F0502020204030203" pitchFamily="34" charset="0"/>
              </a:rPr>
              <a:t>Simon’s</a:t>
            </a:r>
            <a:r>
              <a:rPr lang="en-US" sz="3600" dirty="0"/>
              <a:t> faith was based on </a:t>
            </a:r>
            <a:br>
              <a:rPr lang="en-US" sz="3600" dirty="0"/>
            </a:br>
            <a:r>
              <a:rPr lang="en-US" sz="3600" dirty="0"/>
              <a:t>what others were doing; </a:t>
            </a:r>
            <a:br>
              <a:rPr lang="en-US" sz="3600" dirty="0"/>
            </a:br>
            <a:r>
              <a:rPr lang="en-US" sz="3600" dirty="0"/>
              <a:t>he didn’t really understand.</a:t>
            </a:r>
          </a:p>
        </p:txBody>
      </p:sp>
    </p:spTree>
    <p:extLst>
      <p:ext uri="{BB962C8B-B14F-4D97-AF65-F5344CB8AC3E}">
        <p14:creationId xmlns:p14="http://schemas.microsoft.com/office/powerpoint/2010/main" val="413920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471A0-CCA5-734A-945A-4A67EC3C51FD}"/>
              </a:ext>
            </a:extLst>
          </p:cNvPr>
          <p:cNvSpPr>
            <a:spLocks noGrp="1"/>
          </p:cNvSpPr>
          <p:nvPr>
            <p:ph type="body" sz="quarter" idx="10"/>
          </p:nvPr>
        </p:nvSpPr>
        <p:spPr/>
        <p:txBody>
          <a:bodyPr>
            <a:normAutofit/>
          </a:bodyPr>
          <a:lstStyle/>
          <a:p>
            <a:r>
              <a:rPr lang="en-US" sz="2800" baseline="30000" dirty="0"/>
              <a:t>9</a:t>
            </a:r>
            <a:r>
              <a:rPr lang="en-US" sz="2800" dirty="0"/>
              <a:t> Now there was a man named Simon, who formerly was practicing magic in the city and astonishing the people of Samaria, claiming to be someone great; </a:t>
            </a:r>
            <a:r>
              <a:rPr lang="en-US" sz="2800" baseline="30000" dirty="0"/>
              <a:t>10</a:t>
            </a:r>
            <a:r>
              <a:rPr lang="en-US" sz="2800" dirty="0"/>
              <a:t> and they all, from smallest to greatest, were giving attention to him, saying, “This man is what is called the Great Power of God.”</a:t>
            </a:r>
          </a:p>
        </p:txBody>
      </p:sp>
      <p:sp>
        <p:nvSpPr>
          <p:cNvPr id="3" name="Text Placeholder 2">
            <a:extLst>
              <a:ext uri="{FF2B5EF4-FFF2-40B4-BE49-F238E27FC236}">
                <a16:creationId xmlns:a16="http://schemas.microsoft.com/office/drawing/2014/main" id="{265070B4-31EA-C24B-9620-09A1930F7B44}"/>
              </a:ext>
            </a:extLst>
          </p:cNvPr>
          <p:cNvSpPr>
            <a:spLocks noGrp="1"/>
          </p:cNvSpPr>
          <p:nvPr>
            <p:ph type="body" sz="quarter" idx="11"/>
          </p:nvPr>
        </p:nvSpPr>
        <p:spPr/>
        <p:txBody>
          <a:bodyPr/>
          <a:lstStyle/>
          <a:p>
            <a:r>
              <a:rPr lang="en-US" dirty="0"/>
              <a:t>- Acts 8:9-10</a:t>
            </a:r>
          </a:p>
        </p:txBody>
      </p:sp>
    </p:spTree>
    <p:extLst>
      <p:ext uri="{BB962C8B-B14F-4D97-AF65-F5344CB8AC3E}">
        <p14:creationId xmlns:p14="http://schemas.microsoft.com/office/powerpoint/2010/main" val="387586770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1435</Words>
  <Application>Microsoft Macintosh PowerPoint</Application>
  <PresentationFormat>On-screen Show (16:9)</PresentationFormat>
  <Paragraphs>85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Lato</vt:lpstr>
      <vt:lpstr>Lato Black</vt:lpstr>
      <vt:lpstr>Lato Regular</vt:lpstr>
      <vt:lpstr>With Title</vt:lpstr>
      <vt:lpstr>PowerPoint Presentation</vt:lpstr>
      <vt:lpstr>Different Levels of Faith</vt:lpstr>
      <vt:lpstr>Different Levels of Faith</vt:lpstr>
      <vt:lpstr>Different Levels of Faith</vt:lpstr>
      <vt:lpstr>Different Levels of Faith</vt:lpstr>
      <vt:lpstr>Different Levels of Faith</vt:lpstr>
      <vt:lpstr>        Mature Faith       Solidifying Faith      Searching Faith    Affiliating Faith Imitating Faith</vt:lpstr>
      <vt:lpstr>Biblical Examples</vt:lpstr>
      <vt:lpstr>PowerPoint Presentation</vt:lpstr>
      <vt:lpstr>PowerPoint Presentation</vt:lpstr>
      <vt:lpstr>PowerPoint Presentation</vt:lpstr>
      <vt:lpstr>PowerPoint Presentation</vt:lpstr>
      <vt:lpstr>PowerPoint Presentation</vt:lpstr>
      <vt:lpstr>PowerPoint Presentation</vt:lpstr>
      <vt:lpstr>Biblical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FAITH</vt:lpstr>
      <vt:lpstr>FAITH</vt:lpstr>
      <vt:lpstr>Affiliating faith is how most of us come to Christ, but it's not good to stay there.</vt:lpstr>
      <vt:lpstr>If you believe what you believe because others believe it,  you have Affiliating Faith.</vt:lpstr>
      <vt:lpstr>Biblical Examples</vt:lpstr>
      <vt:lpstr>PowerPoint Presentation</vt:lpstr>
      <vt:lpstr>Biblical Examples</vt:lpstr>
      <vt:lpstr>PowerPoint Presentation</vt:lpstr>
      <vt:lpstr>Biblical Examples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229</cp:revision>
  <dcterms:created xsi:type="dcterms:W3CDTF">2014-04-30T18:34:38Z</dcterms:created>
  <dcterms:modified xsi:type="dcterms:W3CDTF">2022-02-17T21:51:59Z</dcterms:modified>
</cp:coreProperties>
</file>