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B4A46"/>
    <a:srgbClr val="C1734F"/>
    <a:srgbClr val="AE4541"/>
    <a:srgbClr val="D1B07C"/>
    <a:srgbClr val="A2A2A2"/>
    <a:srgbClr val="8B5C40"/>
    <a:srgbClr val="E6CC3F"/>
    <a:srgbClr val="4B3448"/>
    <a:srgbClr val="904B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p:restoredTop sz="94082"/>
  </p:normalViewPr>
  <p:slideViewPr>
    <p:cSldViewPr snapToGrid="0" snapToObjects="1">
      <p:cViewPr varScale="1">
        <p:scale>
          <a:sx n="160" d="100"/>
          <a:sy n="160" d="100"/>
        </p:scale>
        <p:origin x="752"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11/27/23</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4</a:t>
            </a:r>
          </a:p>
        </p:txBody>
      </p:sp>
      <p:sp>
        <p:nvSpPr>
          <p:cNvPr id="3" name="Subtitle 2"/>
          <p:cNvSpPr>
            <a:spLocks noGrp="1"/>
          </p:cNvSpPr>
          <p:nvPr>
            <p:ph type="subTitle" idx="1"/>
          </p:nvPr>
        </p:nvSpPr>
        <p:spPr>
          <a:xfrm>
            <a:off x="2921663" y="2722273"/>
            <a:ext cx="5633385" cy="1239893"/>
          </a:xfrm>
        </p:spPr>
        <p:txBody>
          <a:bodyPr/>
          <a:lstStyle/>
          <a:p>
            <a:r>
              <a:rPr lang="en-US" sz="4400" dirty="0"/>
              <a:t>Building up Without Compromise or Fear</a:t>
            </a:r>
            <a:br>
              <a:rPr lang="en-US" sz="4400" dirty="0"/>
            </a:br>
            <a:r>
              <a:rPr lang="en-US" sz="3200" b="0" dirty="0">
                <a:latin typeface="Lato Medium" panose="020F0502020204030203" pitchFamily="34" charset="0"/>
                <a:ea typeface="Lato Medium" panose="020F0502020204030203" pitchFamily="34" charset="0"/>
                <a:cs typeface="Lato Medium" panose="020F0502020204030203" pitchFamily="34" charset="0"/>
              </a:rPr>
              <a:t>Part 1</a:t>
            </a:r>
            <a:endParaRPr lang="en-US" sz="4400" b="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57F5-568C-BCF1-6843-687EFA16CC8D}"/>
              </a:ext>
            </a:extLst>
          </p:cNvPr>
          <p:cNvSpPr>
            <a:spLocks noGrp="1"/>
          </p:cNvSpPr>
          <p:nvPr>
            <p:ph type="title"/>
          </p:nvPr>
        </p:nvSpPr>
        <p:spPr/>
        <p:txBody>
          <a:bodyPr/>
          <a:lstStyle/>
          <a:p>
            <a:r>
              <a:rPr lang="en-US" sz="4800" dirty="0">
                <a:latin typeface="D-DIN Condensed" panose="020B0504030202030204" pitchFamily="34" charset="77"/>
              </a:rPr>
              <a:t>FAKE EQUATION</a:t>
            </a:r>
            <a:br>
              <a:rPr lang="en-US" sz="4800" dirty="0">
                <a:latin typeface="D-DIN Condensed" panose="020B0504030202030204" pitchFamily="34" charset="77"/>
              </a:rPr>
            </a:br>
            <a:br>
              <a:rPr lang="en-US" sz="2800" dirty="0"/>
            </a:br>
            <a:r>
              <a:rPr lang="en-US" sz="4400" dirty="0"/>
              <a:t>Stop Rebuilding = </a:t>
            </a:r>
            <a:br>
              <a:rPr lang="en-US" sz="4400" dirty="0"/>
            </a:br>
            <a:r>
              <a:rPr lang="en-US" sz="4400" dirty="0"/>
              <a:t>Stop God of the Jews = </a:t>
            </a:r>
            <a:br>
              <a:rPr lang="en-US" sz="4400" dirty="0"/>
            </a:br>
            <a:r>
              <a:rPr lang="en-US" sz="4400" dirty="0"/>
              <a:t>Stop the Power of the Jews</a:t>
            </a:r>
            <a:endParaRPr lang="en-US" dirty="0"/>
          </a:p>
        </p:txBody>
      </p:sp>
    </p:spTree>
    <p:extLst>
      <p:ext uri="{BB962C8B-B14F-4D97-AF65-F5344CB8AC3E}">
        <p14:creationId xmlns:p14="http://schemas.microsoft.com/office/powerpoint/2010/main" val="65429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3010A-066C-0754-D4FB-887B5ED12B77}"/>
              </a:ext>
            </a:extLst>
          </p:cNvPr>
          <p:cNvSpPr>
            <a:spLocks noGrp="1"/>
          </p:cNvSpPr>
          <p:nvPr>
            <p:ph type="body" sz="quarter" idx="10"/>
          </p:nvPr>
        </p:nvSpPr>
        <p:spPr/>
        <p:txBody>
          <a:bodyPr/>
          <a:lstStyle/>
          <a:p>
            <a:r>
              <a:rPr lang="en-US" baseline="30000" dirty="0"/>
              <a:t>23</a:t>
            </a:r>
            <a:r>
              <a:rPr lang="en-US" dirty="0"/>
              <a:t> Then as soon as the copy of King Artaxerxes’ document was read before </a:t>
            </a:r>
            <a:r>
              <a:rPr lang="en-US" dirty="0" err="1"/>
              <a:t>Rehum</a:t>
            </a:r>
            <a:r>
              <a:rPr lang="en-US" dirty="0"/>
              <a:t> and </a:t>
            </a:r>
            <a:r>
              <a:rPr lang="en-US" dirty="0" err="1"/>
              <a:t>Shimshai</a:t>
            </a:r>
            <a:r>
              <a:rPr lang="en-US" dirty="0"/>
              <a:t> the scribe and their colleagues, they went in haste to Jerusalem to the Jews and stopped them by force of arms. </a:t>
            </a:r>
            <a:r>
              <a:rPr lang="en-US" baseline="30000" dirty="0"/>
              <a:t>24</a:t>
            </a:r>
            <a:r>
              <a:rPr lang="en-US" dirty="0"/>
              <a:t> Then work on the house of God in Jerusalem ceased, and it was stopped until the second year of the reign of Darius king of Persia.</a:t>
            </a:r>
          </a:p>
        </p:txBody>
      </p:sp>
      <p:sp>
        <p:nvSpPr>
          <p:cNvPr id="3" name="Text Placeholder 2">
            <a:extLst>
              <a:ext uri="{FF2B5EF4-FFF2-40B4-BE49-F238E27FC236}">
                <a16:creationId xmlns:a16="http://schemas.microsoft.com/office/drawing/2014/main" id="{B5444B4E-09BC-C0F7-5542-BDE803F7022F}"/>
              </a:ext>
            </a:extLst>
          </p:cNvPr>
          <p:cNvSpPr>
            <a:spLocks noGrp="1"/>
          </p:cNvSpPr>
          <p:nvPr>
            <p:ph type="body" sz="quarter" idx="11"/>
          </p:nvPr>
        </p:nvSpPr>
        <p:spPr/>
        <p:txBody>
          <a:bodyPr/>
          <a:lstStyle/>
          <a:p>
            <a:r>
              <a:rPr lang="en-US" dirty="0"/>
              <a:t>- Ezra 4:23-24</a:t>
            </a:r>
          </a:p>
        </p:txBody>
      </p:sp>
    </p:spTree>
    <p:extLst>
      <p:ext uri="{BB962C8B-B14F-4D97-AF65-F5344CB8AC3E}">
        <p14:creationId xmlns:p14="http://schemas.microsoft.com/office/powerpoint/2010/main" val="399832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0F1B-5A2E-D5F7-3D5D-895AE134CF5E}"/>
              </a:ext>
            </a:extLst>
          </p:cNvPr>
          <p:cNvSpPr>
            <a:spLocks noGrp="1"/>
          </p:cNvSpPr>
          <p:nvPr>
            <p:ph type="title"/>
          </p:nvPr>
        </p:nvSpPr>
        <p:spPr/>
        <p:txBody>
          <a:bodyPr>
            <a:normAutofit/>
          </a:bodyPr>
          <a:lstStyle/>
          <a:p>
            <a:r>
              <a:rPr lang="en-US" sz="6600" dirty="0">
                <a:latin typeface="D-DIN Condensed" panose="020B0504030202030204" pitchFamily="34" charset="77"/>
              </a:rPr>
              <a:t>STAGE #3 – RENEWAL </a:t>
            </a:r>
          </a:p>
        </p:txBody>
      </p:sp>
    </p:spTree>
    <p:extLst>
      <p:ext uri="{BB962C8B-B14F-4D97-AF65-F5344CB8AC3E}">
        <p14:creationId xmlns:p14="http://schemas.microsoft.com/office/powerpoint/2010/main" val="259445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C5ACE-B62B-2F85-641A-F7E830F3D999}"/>
              </a:ext>
            </a:extLst>
          </p:cNvPr>
          <p:cNvSpPr>
            <a:spLocks noGrp="1"/>
          </p:cNvSpPr>
          <p:nvPr>
            <p:ph type="body" sz="quarter" idx="10"/>
          </p:nvPr>
        </p:nvSpPr>
        <p:spPr/>
        <p:txBody>
          <a:bodyPr/>
          <a:lstStyle/>
          <a:p>
            <a:r>
              <a:rPr lang="en-US" dirty="0"/>
              <a:t>In the second year of Darius the king, on the first day of the sixth month, the word of the Lord came by the prophet Haggai to Zerubbabel the son of </a:t>
            </a:r>
            <a:r>
              <a:rPr lang="en-US" dirty="0" err="1"/>
              <a:t>Shealtiel</a:t>
            </a:r>
            <a:r>
              <a:rPr lang="en-US" dirty="0"/>
              <a:t>, governor of Judah, and to Joshua the son of </a:t>
            </a:r>
            <a:r>
              <a:rPr lang="en-US" dirty="0" err="1"/>
              <a:t>Jehozadak</a:t>
            </a:r>
            <a:r>
              <a:rPr lang="en-US" dirty="0"/>
              <a:t>, the high priest, saying,</a:t>
            </a:r>
          </a:p>
        </p:txBody>
      </p:sp>
      <p:sp>
        <p:nvSpPr>
          <p:cNvPr id="3" name="Text Placeholder 2">
            <a:extLst>
              <a:ext uri="{FF2B5EF4-FFF2-40B4-BE49-F238E27FC236}">
                <a16:creationId xmlns:a16="http://schemas.microsoft.com/office/drawing/2014/main" id="{2142B1E5-0871-A090-B56D-96012DBD77E0}"/>
              </a:ext>
            </a:extLst>
          </p:cNvPr>
          <p:cNvSpPr>
            <a:spLocks noGrp="1"/>
          </p:cNvSpPr>
          <p:nvPr>
            <p:ph type="body" sz="quarter" idx="11"/>
          </p:nvPr>
        </p:nvSpPr>
        <p:spPr/>
        <p:txBody>
          <a:bodyPr/>
          <a:lstStyle/>
          <a:p>
            <a:r>
              <a:rPr lang="en-US" dirty="0"/>
              <a:t>- Haggai 1:1</a:t>
            </a:r>
          </a:p>
        </p:txBody>
      </p:sp>
    </p:spTree>
    <p:extLst>
      <p:ext uri="{BB962C8B-B14F-4D97-AF65-F5344CB8AC3E}">
        <p14:creationId xmlns:p14="http://schemas.microsoft.com/office/powerpoint/2010/main" val="73471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7F492-C52A-0D94-CBEA-F3259640FCA8}"/>
              </a:ext>
            </a:extLst>
          </p:cNvPr>
          <p:cNvSpPr>
            <a:spLocks noGrp="1"/>
          </p:cNvSpPr>
          <p:nvPr>
            <p:ph type="body" sz="quarter" idx="10"/>
          </p:nvPr>
        </p:nvSpPr>
        <p:spPr/>
        <p:txBody>
          <a:bodyPr/>
          <a:lstStyle/>
          <a:p>
            <a:r>
              <a:rPr lang="en-US" baseline="30000" dirty="0"/>
              <a:t>2</a:t>
            </a:r>
            <a:r>
              <a:rPr lang="en-US" dirty="0"/>
              <a:t> “Thus says the Lord of hosts, ‘This people says, “The time has not come, even the time for the house of the Lord to be rebuilt.”’” </a:t>
            </a:r>
            <a:br>
              <a:rPr lang="en-US" dirty="0"/>
            </a:br>
            <a:r>
              <a:rPr lang="en-US" baseline="30000" dirty="0"/>
              <a:t>3</a:t>
            </a:r>
            <a:r>
              <a:rPr lang="en-US" dirty="0"/>
              <a:t> Then the word of the Lord came by Haggai the prophet, saying, </a:t>
            </a:r>
            <a:r>
              <a:rPr lang="en-US" baseline="30000" dirty="0"/>
              <a:t>4</a:t>
            </a:r>
            <a:r>
              <a:rPr lang="en-US" dirty="0"/>
              <a:t> “Is it time for you yourselves to dwell in your paneled houses while this house lies desolate?”</a:t>
            </a:r>
          </a:p>
        </p:txBody>
      </p:sp>
      <p:sp>
        <p:nvSpPr>
          <p:cNvPr id="3" name="Text Placeholder 2">
            <a:extLst>
              <a:ext uri="{FF2B5EF4-FFF2-40B4-BE49-F238E27FC236}">
                <a16:creationId xmlns:a16="http://schemas.microsoft.com/office/drawing/2014/main" id="{874B7364-6446-D7CC-D5D2-2C4AC5E6C51E}"/>
              </a:ext>
            </a:extLst>
          </p:cNvPr>
          <p:cNvSpPr>
            <a:spLocks noGrp="1"/>
          </p:cNvSpPr>
          <p:nvPr>
            <p:ph type="body" sz="quarter" idx="11"/>
          </p:nvPr>
        </p:nvSpPr>
        <p:spPr/>
        <p:txBody>
          <a:bodyPr/>
          <a:lstStyle/>
          <a:p>
            <a:r>
              <a:rPr lang="en-US" dirty="0"/>
              <a:t>- Haggai 1:2-4</a:t>
            </a:r>
          </a:p>
        </p:txBody>
      </p:sp>
    </p:spTree>
    <p:extLst>
      <p:ext uri="{BB962C8B-B14F-4D97-AF65-F5344CB8AC3E}">
        <p14:creationId xmlns:p14="http://schemas.microsoft.com/office/powerpoint/2010/main" val="163768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7F492-C52A-0D94-CBEA-F3259640FCA8}"/>
              </a:ext>
            </a:extLst>
          </p:cNvPr>
          <p:cNvSpPr>
            <a:spLocks noGrp="1"/>
          </p:cNvSpPr>
          <p:nvPr>
            <p:ph type="body" sz="quarter" idx="10"/>
          </p:nvPr>
        </p:nvSpPr>
        <p:spPr/>
        <p:txBody>
          <a:bodyPr/>
          <a:lstStyle/>
          <a:p>
            <a:r>
              <a:rPr lang="en-US" baseline="30000" dirty="0"/>
              <a:t>5</a:t>
            </a:r>
            <a:r>
              <a:rPr lang="en-US" dirty="0"/>
              <a:t> Now therefore, thus says the Lord of hosts, “Consider your ways! </a:t>
            </a:r>
            <a:r>
              <a:rPr lang="en-US" baseline="30000" dirty="0"/>
              <a:t>6</a:t>
            </a:r>
            <a:r>
              <a:rPr lang="en-US" dirty="0"/>
              <a:t> You have sown much, but harvest little; you eat, but there is not enough to be satisfied; you drink, but there is not enough to become drunk; you put on clothing, but no one is warm enough; and he who earns, earns wages to put into a purse with holes.”</a:t>
            </a:r>
          </a:p>
        </p:txBody>
      </p:sp>
      <p:sp>
        <p:nvSpPr>
          <p:cNvPr id="3" name="Text Placeholder 2">
            <a:extLst>
              <a:ext uri="{FF2B5EF4-FFF2-40B4-BE49-F238E27FC236}">
                <a16:creationId xmlns:a16="http://schemas.microsoft.com/office/drawing/2014/main" id="{874B7364-6446-D7CC-D5D2-2C4AC5E6C51E}"/>
              </a:ext>
            </a:extLst>
          </p:cNvPr>
          <p:cNvSpPr>
            <a:spLocks noGrp="1"/>
          </p:cNvSpPr>
          <p:nvPr>
            <p:ph type="body" sz="quarter" idx="11"/>
          </p:nvPr>
        </p:nvSpPr>
        <p:spPr/>
        <p:txBody>
          <a:bodyPr/>
          <a:lstStyle/>
          <a:p>
            <a:r>
              <a:rPr lang="en-US" dirty="0"/>
              <a:t>- Haggai 1:5-6</a:t>
            </a:r>
          </a:p>
        </p:txBody>
      </p:sp>
    </p:spTree>
    <p:extLst>
      <p:ext uri="{BB962C8B-B14F-4D97-AF65-F5344CB8AC3E}">
        <p14:creationId xmlns:p14="http://schemas.microsoft.com/office/powerpoint/2010/main" val="357208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7F492-C52A-0D94-CBEA-F3259640FCA8}"/>
              </a:ext>
            </a:extLst>
          </p:cNvPr>
          <p:cNvSpPr>
            <a:spLocks noGrp="1"/>
          </p:cNvSpPr>
          <p:nvPr>
            <p:ph type="body" sz="quarter" idx="10"/>
          </p:nvPr>
        </p:nvSpPr>
        <p:spPr/>
        <p:txBody>
          <a:bodyPr/>
          <a:lstStyle/>
          <a:p>
            <a:r>
              <a:rPr lang="en-US" baseline="30000" dirty="0"/>
              <a:t>7</a:t>
            </a:r>
            <a:r>
              <a:rPr lang="en-US" dirty="0"/>
              <a:t> Thus says the Lord of hosts, “Consider your ways! </a:t>
            </a:r>
            <a:r>
              <a:rPr lang="en-US" baseline="30000" dirty="0"/>
              <a:t>8</a:t>
            </a:r>
            <a:r>
              <a:rPr lang="en-US" dirty="0"/>
              <a:t> Go up to the mountains, bring wood and rebuild the temple, that I may be pleased with it and be glorified,” says the Lord.</a:t>
            </a:r>
          </a:p>
        </p:txBody>
      </p:sp>
      <p:sp>
        <p:nvSpPr>
          <p:cNvPr id="3" name="Text Placeholder 2">
            <a:extLst>
              <a:ext uri="{FF2B5EF4-FFF2-40B4-BE49-F238E27FC236}">
                <a16:creationId xmlns:a16="http://schemas.microsoft.com/office/drawing/2014/main" id="{874B7364-6446-D7CC-D5D2-2C4AC5E6C51E}"/>
              </a:ext>
            </a:extLst>
          </p:cNvPr>
          <p:cNvSpPr>
            <a:spLocks noGrp="1"/>
          </p:cNvSpPr>
          <p:nvPr>
            <p:ph type="body" sz="quarter" idx="11"/>
          </p:nvPr>
        </p:nvSpPr>
        <p:spPr/>
        <p:txBody>
          <a:bodyPr/>
          <a:lstStyle/>
          <a:p>
            <a:r>
              <a:rPr lang="en-US" dirty="0"/>
              <a:t>- Haggai 1:7-8</a:t>
            </a:r>
          </a:p>
        </p:txBody>
      </p:sp>
    </p:spTree>
    <p:extLst>
      <p:ext uri="{BB962C8B-B14F-4D97-AF65-F5344CB8AC3E}">
        <p14:creationId xmlns:p14="http://schemas.microsoft.com/office/powerpoint/2010/main" val="383247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7F492-C52A-0D94-CBEA-F3259640FCA8}"/>
              </a:ext>
            </a:extLst>
          </p:cNvPr>
          <p:cNvSpPr>
            <a:spLocks noGrp="1"/>
          </p:cNvSpPr>
          <p:nvPr>
            <p:ph type="body" sz="quarter" idx="10"/>
          </p:nvPr>
        </p:nvSpPr>
        <p:spPr/>
        <p:txBody>
          <a:bodyPr/>
          <a:lstStyle/>
          <a:p>
            <a:r>
              <a:rPr lang="en-US" dirty="0"/>
              <a:t>“You look for much, but behold, it comes to little; when you bring it home, I blow it away. Why?” declares the Lord of hosts, “Because of My house which lies desolate, while each of you runs to his own house.</a:t>
            </a:r>
          </a:p>
        </p:txBody>
      </p:sp>
      <p:sp>
        <p:nvSpPr>
          <p:cNvPr id="3" name="Text Placeholder 2">
            <a:extLst>
              <a:ext uri="{FF2B5EF4-FFF2-40B4-BE49-F238E27FC236}">
                <a16:creationId xmlns:a16="http://schemas.microsoft.com/office/drawing/2014/main" id="{874B7364-6446-D7CC-D5D2-2C4AC5E6C51E}"/>
              </a:ext>
            </a:extLst>
          </p:cNvPr>
          <p:cNvSpPr>
            <a:spLocks noGrp="1"/>
          </p:cNvSpPr>
          <p:nvPr>
            <p:ph type="body" sz="quarter" idx="11"/>
          </p:nvPr>
        </p:nvSpPr>
        <p:spPr/>
        <p:txBody>
          <a:bodyPr/>
          <a:lstStyle/>
          <a:p>
            <a:r>
              <a:rPr lang="en-US" dirty="0"/>
              <a:t>- Haggai 1:9</a:t>
            </a:r>
          </a:p>
        </p:txBody>
      </p:sp>
    </p:spTree>
    <p:extLst>
      <p:ext uri="{BB962C8B-B14F-4D97-AF65-F5344CB8AC3E}">
        <p14:creationId xmlns:p14="http://schemas.microsoft.com/office/powerpoint/2010/main" val="311478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454F4-91B5-9881-A42B-3BD06D9E3C37}"/>
              </a:ext>
            </a:extLst>
          </p:cNvPr>
          <p:cNvSpPr>
            <a:spLocks noGrp="1"/>
          </p:cNvSpPr>
          <p:nvPr>
            <p:ph type="body" sz="quarter" idx="10"/>
          </p:nvPr>
        </p:nvSpPr>
        <p:spPr/>
        <p:txBody>
          <a:bodyPr>
            <a:normAutofit/>
          </a:bodyPr>
          <a:lstStyle/>
          <a:p>
            <a:r>
              <a:rPr lang="en-US" dirty="0"/>
              <a:t>When the prophets, Haggai the prophet and Zechariah the son of </a:t>
            </a:r>
            <a:r>
              <a:rPr lang="en-US" dirty="0" err="1"/>
              <a:t>Iddo</a:t>
            </a:r>
            <a:r>
              <a:rPr lang="en-US" dirty="0"/>
              <a:t>, prophesied to the Jews who were in Judah and Jerusalem in the name of the God of Israel, who was over them, </a:t>
            </a:r>
          </a:p>
        </p:txBody>
      </p:sp>
      <p:sp>
        <p:nvSpPr>
          <p:cNvPr id="3" name="Text Placeholder 2">
            <a:extLst>
              <a:ext uri="{FF2B5EF4-FFF2-40B4-BE49-F238E27FC236}">
                <a16:creationId xmlns:a16="http://schemas.microsoft.com/office/drawing/2014/main" id="{9FC8E338-FC63-44B5-DB01-856695316A9E}"/>
              </a:ext>
            </a:extLst>
          </p:cNvPr>
          <p:cNvSpPr>
            <a:spLocks noGrp="1"/>
          </p:cNvSpPr>
          <p:nvPr>
            <p:ph type="body" sz="quarter" idx="11"/>
          </p:nvPr>
        </p:nvSpPr>
        <p:spPr/>
        <p:txBody>
          <a:bodyPr/>
          <a:lstStyle/>
          <a:p>
            <a:r>
              <a:rPr lang="en-US" dirty="0"/>
              <a:t>- Ezra 5:1</a:t>
            </a:r>
          </a:p>
        </p:txBody>
      </p:sp>
    </p:spTree>
    <p:extLst>
      <p:ext uri="{BB962C8B-B14F-4D97-AF65-F5344CB8AC3E}">
        <p14:creationId xmlns:p14="http://schemas.microsoft.com/office/powerpoint/2010/main" val="227596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454F4-91B5-9881-A42B-3BD06D9E3C37}"/>
              </a:ext>
            </a:extLst>
          </p:cNvPr>
          <p:cNvSpPr>
            <a:spLocks noGrp="1"/>
          </p:cNvSpPr>
          <p:nvPr>
            <p:ph type="body" sz="quarter" idx="10"/>
          </p:nvPr>
        </p:nvSpPr>
        <p:spPr/>
        <p:txBody>
          <a:bodyPr/>
          <a:lstStyle/>
          <a:p>
            <a:r>
              <a:rPr lang="en-US" dirty="0"/>
              <a:t>then Zerubbabel the son of </a:t>
            </a:r>
            <a:r>
              <a:rPr lang="en-US" dirty="0" err="1"/>
              <a:t>Shealtiel</a:t>
            </a:r>
            <a:r>
              <a:rPr lang="en-US" dirty="0"/>
              <a:t> and </a:t>
            </a:r>
            <a:r>
              <a:rPr lang="en-US" dirty="0" err="1"/>
              <a:t>Jeshua</a:t>
            </a:r>
            <a:r>
              <a:rPr lang="en-US" dirty="0"/>
              <a:t> the son of </a:t>
            </a:r>
            <a:r>
              <a:rPr lang="en-US" dirty="0" err="1"/>
              <a:t>Jozadak</a:t>
            </a:r>
            <a:r>
              <a:rPr lang="en-US" dirty="0"/>
              <a:t> arose and began to rebuild the house of God which is in Jerusalem; and the prophets of God were with them supporting them.</a:t>
            </a:r>
          </a:p>
        </p:txBody>
      </p:sp>
      <p:sp>
        <p:nvSpPr>
          <p:cNvPr id="3" name="Text Placeholder 2">
            <a:extLst>
              <a:ext uri="{FF2B5EF4-FFF2-40B4-BE49-F238E27FC236}">
                <a16:creationId xmlns:a16="http://schemas.microsoft.com/office/drawing/2014/main" id="{9FC8E338-FC63-44B5-DB01-856695316A9E}"/>
              </a:ext>
            </a:extLst>
          </p:cNvPr>
          <p:cNvSpPr>
            <a:spLocks noGrp="1"/>
          </p:cNvSpPr>
          <p:nvPr>
            <p:ph type="body" sz="quarter" idx="11"/>
          </p:nvPr>
        </p:nvSpPr>
        <p:spPr/>
        <p:txBody>
          <a:bodyPr/>
          <a:lstStyle/>
          <a:p>
            <a:r>
              <a:rPr lang="en-US" dirty="0"/>
              <a:t>- Ezra 5:2</a:t>
            </a:r>
          </a:p>
        </p:txBody>
      </p:sp>
    </p:spTree>
    <p:extLst>
      <p:ext uri="{BB962C8B-B14F-4D97-AF65-F5344CB8AC3E}">
        <p14:creationId xmlns:p14="http://schemas.microsoft.com/office/powerpoint/2010/main" val="322888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CFB-E690-7AD5-6AA9-09B7B43C1CAE}"/>
              </a:ext>
            </a:extLst>
          </p:cNvPr>
          <p:cNvSpPr>
            <a:spLocks noGrp="1"/>
          </p:cNvSpPr>
          <p:nvPr>
            <p:ph type="title"/>
          </p:nvPr>
        </p:nvSpPr>
        <p:spPr>
          <a:xfrm>
            <a:off x="1081377" y="465439"/>
            <a:ext cx="7447338" cy="4236288"/>
          </a:xfrm>
        </p:spPr>
        <p:txBody>
          <a:bodyPr/>
          <a:lstStyle/>
          <a:p>
            <a:pPr algn="l"/>
            <a:r>
              <a:rPr lang="en-US" dirty="0"/>
              <a:t>“In the Bible, from managing the garden to establishing the church, God molds and shapes His people’s lives as they work out some process of His design.”</a:t>
            </a:r>
          </a:p>
        </p:txBody>
      </p:sp>
    </p:spTree>
    <p:extLst>
      <p:ext uri="{BB962C8B-B14F-4D97-AF65-F5344CB8AC3E}">
        <p14:creationId xmlns:p14="http://schemas.microsoft.com/office/powerpoint/2010/main" val="382521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454F4-91B5-9881-A42B-3BD06D9E3C37}"/>
              </a:ext>
            </a:extLst>
          </p:cNvPr>
          <p:cNvSpPr>
            <a:spLocks noGrp="1"/>
          </p:cNvSpPr>
          <p:nvPr>
            <p:ph type="body" sz="quarter" idx="10"/>
          </p:nvPr>
        </p:nvSpPr>
        <p:spPr/>
        <p:txBody>
          <a:bodyPr/>
          <a:lstStyle/>
          <a:p>
            <a:r>
              <a:rPr lang="en-US" baseline="30000" dirty="0"/>
              <a:t>3</a:t>
            </a:r>
            <a:r>
              <a:rPr lang="en-US" dirty="0"/>
              <a:t> At that time </a:t>
            </a:r>
            <a:r>
              <a:rPr lang="en-US" dirty="0" err="1"/>
              <a:t>Tattenai</a:t>
            </a:r>
            <a:r>
              <a:rPr lang="en-US" dirty="0"/>
              <a:t>, the governor of the province beyond the River, and </a:t>
            </a:r>
            <a:r>
              <a:rPr lang="en-US" dirty="0" err="1"/>
              <a:t>Shethar-bozenai</a:t>
            </a:r>
            <a:r>
              <a:rPr lang="en-US" dirty="0"/>
              <a:t> and their colleagues came to them and spoke to them thus, “Who issued you a decree to rebuild this temple and to finish this structure?” </a:t>
            </a:r>
            <a:r>
              <a:rPr lang="en-US" baseline="30000" dirty="0"/>
              <a:t>4</a:t>
            </a:r>
            <a:r>
              <a:rPr lang="en-US" dirty="0"/>
              <a:t> Then we told them accordingly what the names of the men were who were reconstructing this building.</a:t>
            </a:r>
          </a:p>
        </p:txBody>
      </p:sp>
      <p:sp>
        <p:nvSpPr>
          <p:cNvPr id="3" name="Text Placeholder 2">
            <a:extLst>
              <a:ext uri="{FF2B5EF4-FFF2-40B4-BE49-F238E27FC236}">
                <a16:creationId xmlns:a16="http://schemas.microsoft.com/office/drawing/2014/main" id="{9FC8E338-FC63-44B5-DB01-856695316A9E}"/>
              </a:ext>
            </a:extLst>
          </p:cNvPr>
          <p:cNvSpPr>
            <a:spLocks noGrp="1"/>
          </p:cNvSpPr>
          <p:nvPr>
            <p:ph type="body" sz="quarter" idx="11"/>
          </p:nvPr>
        </p:nvSpPr>
        <p:spPr/>
        <p:txBody>
          <a:bodyPr/>
          <a:lstStyle/>
          <a:p>
            <a:r>
              <a:rPr lang="en-US" dirty="0"/>
              <a:t>- Ezra 5:3-4</a:t>
            </a:r>
          </a:p>
        </p:txBody>
      </p:sp>
    </p:spTree>
    <p:extLst>
      <p:ext uri="{BB962C8B-B14F-4D97-AF65-F5344CB8AC3E}">
        <p14:creationId xmlns:p14="http://schemas.microsoft.com/office/powerpoint/2010/main" val="92391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454F4-91B5-9881-A42B-3BD06D9E3C37}"/>
              </a:ext>
            </a:extLst>
          </p:cNvPr>
          <p:cNvSpPr>
            <a:spLocks noGrp="1"/>
          </p:cNvSpPr>
          <p:nvPr>
            <p:ph type="body" sz="quarter" idx="10"/>
          </p:nvPr>
        </p:nvSpPr>
        <p:spPr/>
        <p:txBody>
          <a:bodyPr/>
          <a:lstStyle/>
          <a:p>
            <a:r>
              <a:rPr lang="en-US" dirty="0"/>
              <a:t>But the eye of their God was on the elders of the Jews, and they did not stop them until a report could come to Darius, and then a written reply be returned concerning it.</a:t>
            </a:r>
          </a:p>
        </p:txBody>
      </p:sp>
      <p:sp>
        <p:nvSpPr>
          <p:cNvPr id="3" name="Text Placeholder 2">
            <a:extLst>
              <a:ext uri="{FF2B5EF4-FFF2-40B4-BE49-F238E27FC236}">
                <a16:creationId xmlns:a16="http://schemas.microsoft.com/office/drawing/2014/main" id="{9FC8E338-FC63-44B5-DB01-856695316A9E}"/>
              </a:ext>
            </a:extLst>
          </p:cNvPr>
          <p:cNvSpPr>
            <a:spLocks noGrp="1"/>
          </p:cNvSpPr>
          <p:nvPr>
            <p:ph type="body" sz="quarter" idx="11"/>
          </p:nvPr>
        </p:nvSpPr>
        <p:spPr/>
        <p:txBody>
          <a:bodyPr/>
          <a:lstStyle/>
          <a:p>
            <a:r>
              <a:rPr lang="en-US" dirty="0"/>
              <a:t>- Ezra 5:5</a:t>
            </a:r>
          </a:p>
        </p:txBody>
      </p:sp>
    </p:spTree>
    <p:extLst>
      <p:ext uri="{BB962C8B-B14F-4D97-AF65-F5344CB8AC3E}">
        <p14:creationId xmlns:p14="http://schemas.microsoft.com/office/powerpoint/2010/main" val="87341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145B-312F-D9AF-7FD2-01C7E2DAB537}"/>
              </a:ext>
            </a:extLst>
          </p:cNvPr>
          <p:cNvSpPr>
            <a:spLocks noGrp="1"/>
          </p:cNvSpPr>
          <p:nvPr>
            <p:ph type="title"/>
          </p:nvPr>
        </p:nvSpPr>
        <p:spPr>
          <a:xfrm>
            <a:off x="615285" y="465439"/>
            <a:ext cx="3551198" cy="4236288"/>
          </a:xfrm>
        </p:spPr>
        <p:txBody>
          <a:bodyPr>
            <a:normAutofit/>
          </a:bodyPr>
          <a:lstStyle/>
          <a:p>
            <a:pPr>
              <a:lnSpc>
                <a:spcPct val="80000"/>
              </a:lnSpc>
            </a:pPr>
            <a:r>
              <a:rPr lang="en-US" sz="3600" dirty="0">
                <a:latin typeface="D-DIN Condensed" panose="020B0504030202030204" pitchFamily="34" charset="77"/>
              </a:rPr>
              <a:t>GOD’S PROPHETS</a:t>
            </a:r>
            <a:br>
              <a:rPr lang="en-US" sz="3600" dirty="0">
                <a:latin typeface="D-DIN Condensed" panose="020B0504030202030204" pitchFamily="34" charset="77"/>
              </a:rPr>
            </a:br>
            <a:r>
              <a:rPr lang="en-US" sz="3600" dirty="0">
                <a:latin typeface="D-DIN Condensed" panose="020B0504030202030204" pitchFamily="34" charset="77"/>
              </a:rPr>
              <a:t>AND THEIR PREACHING</a:t>
            </a:r>
          </a:p>
        </p:txBody>
      </p:sp>
      <p:sp>
        <p:nvSpPr>
          <p:cNvPr id="3" name="Title 1">
            <a:extLst>
              <a:ext uri="{FF2B5EF4-FFF2-40B4-BE49-F238E27FC236}">
                <a16:creationId xmlns:a16="http://schemas.microsoft.com/office/drawing/2014/main" id="{F274EC6D-55C6-3FB6-47B6-8553CD63DCBA}"/>
              </a:ext>
            </a:extLst>
          </p:cNvPr>
          <p:cNvSpPr txBox="1">
            <a:spLocks/>
          </p:cNvSpPr>
          <p:nvPr/>
        </p:nvSpPr>
        <p:spPr>
          <a:xfrm>
            <a:off x="3646057" y="465439"/>
            <a:ext cx="1267849"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nSpc>
                <a:spcPct val="80000"/>
              </a:lnSpc>
            </a:pPr>
            <a:r>
              <a:rPr lang="en-US" sz="16600" b="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4" name="TextBox 3">
            <a:extLst>
              <a:ext uri="{FF2B5EF4-FFF2-40B4-BE49-F238E27FC236}">
                <a16:creationId xmlns:a16="http://schemas.microsoft.com/office/drawing/2014/main" id="{4183C4A5-6E0A-4571-9A42-B5A8671D3DF1}"/>
              </a:ext>
            </a:extLst>
          </p:cNvPr>
          <p:cNvSpPr txBox="1"/>
          <p:nvPr/>
        </p:nvSpPr>
        <p:spPr>
          <a:xfrm>
            <a:off x="4807504" y="1367624"/>
            <a:ext cx="3612927" cy="2554545"/>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b="1" dirty="0">
                <a:latin typeface="Lato Semibold" panose="020F0502020204030203" pitchFamily="34" charset="0"/>
                <a:ea typeface="Lato Semibold" panose="020F0502020204030203" pitchFamily="34" charset="0"/>
                <a:cs typeface="Lato Semibold" panose="020F0502020204030203" pitchFamily="34" charset="0"/>
              </a:rPr>
              <a:t>Energized the people</a:t>
            </a:r>
          </a:p>
          <a:p>
            <a:pPr marL="285750" indent="-285750">
              <a:spcAft>
                <a:spcPts val="2400"/>
              </a:spcAft>
              <a:buFont typeface="Arial" panose="020B0604020202020204" pitchFamily="34" charset="0"/>
              <a:buChar char="•"/>
            </a:pPr>
            <a:r>
              <a:rPr lang="en-US" sz="2400" b="1" dirty="0">
                <a:latin typeface="Lato Semibold" panose="020F0502020204030203" pitchFamily="34" charset="0"/>
                <a:ea typeface="Lato Semibold" panose="020F0502020204030203" pitchFamily="34" charset="0"/>
                <a:cs typeface="Lato Semibold" panose="020F0502020204030203" pitchFamily="34" charset="0"/>
              </a:rPr>
              <a:t>Renewed their task</a:t>
            </a:r>
          </a:p>
          <a:p>
            <a:pPr marL="285750" indent="-285750">
              <a:spcAft>
                <a:spcPts val="2400"/>
              </a:spcAft>
              <a:buFont typeface="Arial" panose="020B0604020202020204" pitchFamily="34" charset="0"/>
              <a:buChar char="•"/>
            </a:pPr>
            <a:r>
              <a:rPr lang="en-US" sz="2400" b="1" dirty="0">
                <a:latin typeface="Lato Semibold" panose="020F0502020204030203" pitchFamily="34" charset="0"/>
                <a:ea typeface="Lato Semibold" panose="020F0502020204030203" pitchFamily="34" charset="0"/>
                <a:cs typeface="Lato Semibold" panose="020F0502020204030203" pitchFamily="34" charset="0"/>
              </a:rPr>
              <a:t>Ignited their faith and dependance on God for success</a:t>
            </a:r>
          </a:p>
        </p:txBody>
      </p:sp>
    </p:spTree>
    <p:extLst>
      <p:ext uri="{BB962C8B-B14F-4D97-AF65-F5344CB8AC3E}">
        <p14:creationId xmlns:p14="http://schemas.microsoft.com/office/powerpoint/2010/main" val="133333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09A1-EB47-FC04-BE2F-29F871ECD60D}"/>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A4381423-BE70-9A32-F8E6-F05BD039A006}"/>
              </a:ext>
            </a:extLst>
          </p:cNvPr>
          <p:cNvSpPr>
            <a:spLocks noGrp="1"/>
          </p:cNvSpPr>
          <p:nvPr>
            <p:ph type="body" sz="quarter" idx="10"/>
          </p:nvPr>
        </p:nvSpPr>
        <p:spPr/>
        <p:txBody>
          <a:bodyPr/>
          <a:lstStyle/>
          <a:p>
            <a:pPr marL="697230" indent="-697230">
              <a:buFont typeface="+mj-lt"/>
              <a:buAutoNum type="arabicPeriod"/>
            </a:pPr>
            <a:r>
              <a:rPr lang="en-US" sz="4400" b="1" dirty="0"/>
              <a:t>Beginnings – Enthusiasm</a:t>
            </a:r>
          </a:p>
          <a:p>
            <a:pPr marL="914400" lvl="1" indent="-514350">
              <a:spcBef>
                <a:spcPts val="1872"/>
              </a:spcBef>
            </a:pPr>
            <a:r>
              <a:rPr lang="en-US" sz="3600" dirty="0"/>
              <a:t>See the goal clearly</a:t>
            </a:r>
          </a:p>
          <a:p>
            <a:pPr marL="914400" lvl="1" indent="-514350">
              <a:spcBef>
                <a:spcPts val="1872"/>
              </a:spcBef>
            </a:pPr>
            <a:r>
              <a:rPr lang="en-US" sz="3600" dirty="0"/>
              <a:t>See the advantages</a:t>
            </a:r>
          </a:p>
          <a:p>
            <a:pPr marL="914400" lvl="1" indent="-514350">
              <a:spcBef>
                <a:spcPts val="1872"/>
              </a:spcBef>
            </a:pPr>
            <a:r>
              <a:rPr lang="en-US" sz="3600" dirty="0"/>
              <a:t>Don’t see the opposition yet</a:t>
            </a:r>
          </a:p>
        </p:txBody>
      </p:sp>
    </p:spTree>
    <p:extLst>
      <p:ext uri="{BB962C8B-B14F-4D97-AF65-F5344CB8AC3E}">
        <p14:creationId xmlns:p14="http://schemas.microsoft.com/office/powerpoint/2010/main" val="67685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54F-4499-6C1C-7D73-CE6301CC2C17}"/>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BE2DE79-E91F-9886-D9F1-1D77CC15B720}"/>
              </a:ext>
            </a:extLst>
          </p:cNvPr>
          <p:cNvSpPr>
            <a:spLocks noGrp="1"/>
          </p:cNvSpPr>
          <p:nvPr>
            <p:ph type="body" sz="quarter" idx="10"/>
          </p:nvPr>
        </p:nvSpPr>
        <p:spPr/>
        <p:txBody>
          <a:bodyPr/>
          <a:lstStyle/>
          <a:p>
            <a:pPr marL="697230" indent="-697230">
              <a:buFont typeface="+mj-lt"/>
              <a:buAutoNum type="arabicPeriod"/>
            </a:pPr>
            <a:r>
              <a:rPr lang="en-US" sz="2200" b="1" dirty="0"/>
              <a:t>Beginnings</a:t>
            </a:r>
            <a:r>
              <a:rPr lang="en-US" sz="2200" dirty="0"/>
              <a:t> – Enthusiasm</a:t>
            </a:r>
          </a:p>
          <a:p>
            <a:pPr marL="697230" indent="-697230">
              <a:buFont typeface="+mj-lt"/>
              <a:buAutoNum type="arabicPeriod"/>
            </a:pPr>
            <a:r>
              <a:rPr lang="en-US" sz="4400" b="1" dirty="0"/>
              <a:t>Opposition – </a:t>
            </a:r>
            <a:br>
              <a:rPr lang="en-US" sz="4400" b="1" dirty="0"/>
            </a:br>
            <a:r>
              <a:rPr lang="en-US" sz="4400" b="1" dirty="0"/>
              <a:t>Arrives sooner or later </a:t>
            </a:r>
            <a:br>
              <a:rPr lang="en-US" sz="4400" b="1" dirty="0"/>
            </a:br>
            <a:r>
              <a:rPr lang="en-US" sz="4400" b="1" dirty="0"/>
              <a:t>but </a:t>
            </a:r>
            <a:r>
              <a:rPr lang="en-US" sz="4400" b="1" u="sng" dirty="0"/>
              <a:t>always</a:t>
            </a:r>
            <a:r>
              <a:rPr lang="en-US" sz="4400" b="1" dirty="0"/>
              <a:t> appears</a:t>
            </a:r>
          </a:p>
        </p:txBody>
      </p:sp>
    </p:spTree>
    <p:extLst>
      <p:ext uri="{BB962C8B-B14F-4D97-AF65-F5344CB8AC3E}">
        <p14:creationId xmlns:p14="http://schemas.microsoft.com/office/powerpoint/2010/main" val="408917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54F-4499-6C1C-7D73-CE6301CC2C17}"/>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BE2DE79-E91F-9886-D9F1-1D77CC15B720}"/>
              </a:ext>
            </a:extLst>
          </p:cNvPr>
          <p:cNvSpPr>
            <a:spLocks noGrp="1"/>
          </p:cNvSpPr>
          <p:nvPr>
            <p:ph type="body" sz="quarter" idx="10"/>
          </p:nvPr>
        </p:nvSpPr>
        <p:spPr/>
        <p:txBody>
          <a:bodyPr/>
          <a:lstStyle/>
          <a:p>
            <a:pPr marL="697230" indent="-697230">
              <a:buFont typeface="+mj-lt"/>
              <a:buAutoNum type="arabicPeriod"/>
            </a:pPr>
            <a:r>
              <a:rPr lang="en-US" sz="2200" b="1" dirty="0"/>
              <a:t>Beginnings</a:t>
            </a:r>
            <a:r>
              <a:rPr lang="en-US" sz="2200" dirty="0"/>
              <a:t> – Enthusiasm</a:t>
            </a:r>
          </a:p>
          <a:p>
            <a:pPr marL="697230" indent="-697230">
              <a:buFont typeface="+mj-lt"/>
              <a:buAutoNum type="arabicPeriod"/>
            </a:pPr>
            <a:r>
              <a:rPr lang="en-US" sz="2200" b="1" dirty="0"/>
              <a:t>Opposition</a:t>
            </a:r>
            <a:r>
              <a:rPr lang="en-US" sz="2200" dirty="0"/>
              <a:t> – Arrives sooner or later but </a:t>
            </a:r>
            <a:r>
              <a:rPr lang="en-US" sz="2200" u="sng" dirty="0"/>
              <a:t>always</a:t>
            </a:r>
            <a:r>
              <a:rPr lang="en-US" sz="2200" dirty="0"/>
              <a:t> appears</a:t>
            </a:r>
          </a:p>
          <a:p>
            <a:pPr marL="697230" indent="-697230">
              <a:buFont typeface="+mj-lt"/>
              <a:buAutoNum type="arabicPeriod"/>
            </a:pPr>
            <a:r>
              <a:rPr lang="en-US" sz="4400" b="1" dirty="0"/>
              <a:t>Crumble or Stumble</a:t>
            </a:r>
          </a:p>
          <a:p>
            <a:pPr marL="1097280" lvl="1" indent="-697230"/>
            <a:r>
              <a:rPr lang="en-US" sz="4000" dirty="0"/>
              <a:t>Crumble 	– knock-out</a:t>
            </a:r>
          </a:p>
          <a:p>
            <a:pPr marL="1097280" lvl="1" indent="-697230"/>
            <a:r>
              <a:rPr lang="en-US" sz="4000" dirty="0"/>
              <a:t>Stumble 	– knock-down</a:t>
            </a:r>
          </a:p>
        </p:txBody>
      </p:sp>
    </p:spTree>
    <p:extLst>
      <p:ext uri="{BB962C8B-B14F-4D97-AF65-F5344CB8AC3E}">
        <p14:creationId xmlns:p14="http://schemas.microsoft.com/office/powerpoint/2010/main" val="665827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29EE-E43A-F8BD-8EEB-93D190EFB867}"/>
              </a:ext>
            </a:extLst>
          </p:cNvPr>
          <p:cNvSpPr>
            <a:spLocks noGrp="1"/>
          </p:cNvSpPr>
          <p:nvPr>
            <p:ph type="title"/>
          </p:nvPr>
        </p:nvSpPr>
        <p:spPr/>
        <p:txBody>
          <a:bodyPr/>
          <a:lstStyle/>
          <a:p>
            <a:r>
              <a:rPr lang="en-US" dirty="0"/>
              <a:t>Avoiding Crumble / Knock-out</a:t>
            </a:r>
          </a:p>
        </p:txBody>
      </p:sp>
      <p:sp>
        <p:nvSpPr>
          <p:cNvPr id="3" name="Text Placeholder 2">
            <a:extLst>
              <a:ext uri="{FF2B5EF4-FFF2-40B4-BE49-F238E27FC236}">
                <a16:creationId xmlns:a16="http://schemas.microsoft.com/office/drawing/2014/main" id="{18A8C903-2AF6-32E1-F04E-64CB7DD58F60}"/>
              </a:ext>
            </a:extLst>
          </p:cNvPr>
          <p:cNvSpPr>
            <a:spLocks noGrp="1"/>
          </p:cNvSpPr>
          <p:nvPr>
            <p:ph type="body" sz="quarter" idx="10"/>
          </p:nvPr>
        </p:nvSpPr>
        <p:spPr>
          <a:xfrm>
            <a:off x="598488" y="1327868"/>
            <a:ext cx="7913687" cy="3565812"/>
          </a:xfrm>
        </p:spPr>
        <p:txBody>
          <a:bodyPr>
            <a:normAutofit/>
          </a:bodyPr>
          <a:lstStyle/>
          <a:p>
            <a:pPr marL="525780" indent="-525780">
              <a:spcAft>
                <a:spcPts val="1800"/>
              </a:spcAft>
            </a:pPr>
            <a:r>
              <a:rPr lang="en-US" sz="4000" dirty="0"/>
              <a:t>Expect opposition / stumbles / knock-downs</a:t>
            </a:r>
          </a:p>
          <a:p>
            <a:pPr marL="525780" indent="-525780">
              <a:spcAft>
                <a:spcPts val="1800"/>
              </a:spcAft>
            </a:pPr>
            <a:r>
              <a:rPr lang="en-US" sz="4000" dirty="0"/>
              <a:t>Train for knock-downs / stumbles</a:t>
            </a:r>
          </a:p>
        </p:txBody>
      </p:sp>
    </p:spTree>
    <p:extLst>
      <p:ext uri="{BB962C8B-B14F-4D97-AF65-F5344CB8AC3E}">
        <p14:creationId xmlns:p14="http://schemas.microsoft.com/office/powerpoint/2010/main" val="57465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F546-2E43-C2A4-9DA8-AA38DD0B2D4F}"/>
              </a:ext>
            </a:extLst>
          </p:cNvPr>
          <p:cNvSpPr>
            <a:spLocks noGrp="1"/>
          </p:cNvSpPr>
          <p:nvPr>
            <p:ph type="title"/>
          </p:nvPr>
        </p:nvSpPr>
        <p:spPr/>
        <p:txBody>
          <a:bodyPr/>
          <a:lstStyle/>
          <a:p>
            <a:r>
              <a:rPr lang="en-US" dirty="0"/>
              <a:t>Training for Stumbles / Knock-downs</a:t>
            </a:r>
          </a:p>
        </p:txBody>
      </p:sp>
      <p:sp>
        <p:nvSpPr>
          <p:cNvPr id="3" name="Text Placeholder 2">
            <a:extLst>
              <a:ext uri="{FF2B5EF4-FFF2-40B4-BE49-F238E27FC236}">
                <a16:creationId xmlns:a16="http://schemas.microsoft.com/office/drawing/2014/main" id="{7FB05293-E467-7FAC-4FBA-13D611127AC7}"/>
              </a:ext>
            </a:extLst>
          </p:cNvPr>
          <p:cNvSpPr>
            <a:spLocks noGrp="1"/>
          </p:cNvSpPr>
          <p:nvPr>
            <p:ph type="body" sz="quarter" idx="10"/>
          </p:nvPr>
        </p:nvSpPr>
        <p:spPr>
          <a:xfrm>
            <a:off x="598488" y="1251438"/>
            <a:ext cx="7913687" cy="982880"/>
          </a:xfrm>
        </p:spPr>
        <p:txBody>
          <a:bodyPr>
            <a:normAutofit/>
          </a:bodyPr>
          <a:lstStyle/>
          <a:p>
            <a:pPr marL="742950" indent="-742950">
              <a:buFont typeface="+mj-lt"/>
              <a:buAutoNum type="alphaUcPeriod"/>
            </a:pPr>
            <a:r>
              <a:rPr lang="en-US" sz="4400" b="1" dirty="0"/>
              <a:t>Know about forgiveness</a:t>
            </a:r>
          </a:p>
        </p:txBody>
      </p:sp>
      <p:cxnSp>
        <p:nvCxnSpPr>
          <p:cNvPr id="6" name="Straight Connector 5">
            <a:extLst>
              <a:ext uri="{FF2B5EF4-FFF2-40B4-BE49-F238E27FC236}">
                <a16:creationId xmlns:a16="http://schemas.microsoft.com/office/drawing/2014/main" id="{58B4571E-6265-4594-989D-419300D3402A}"/>
              </a:ext>
            </a:extLst>
          </p:cNvPr>
          <p:cNvCxnSpPr/>
          <p:nvPr/>
        </p:nvCxnSpPr>
        <p:spPr>
          <a:xfrm>
            <a:off x="1041622" y="2134428"/>
            <a:ext cx="0" cy="2393343"/>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049B5F-13FB-7486-0DD7-244CB2C1624A}"/>
              </a:ext>
            </a:extLst>
          </p:cNvPr>
          <p:cNvSpPr txBox="1"/>
          <p:nvPr/>
        </p:nvSpPr>
        <p:spPr>
          <a:xfrm>
            <a:off x="1484757" y="2182137"/>
            <a:ext cx="6783614" cy="2554545"/>
          </a:xfrm>
          <a:prstGeom prst="rect">
            <a:avLst/>
          </a:prstGeom>
          <a:noFill/>
        </p:spPr>
        <p:txBody>
          <a:bodyPr wrap="square" rtlCol="0">
            <a:spAutoFit/>
          </a:bodyPr>
          <a:lstStyle/>
          <a:p>
            <a:r>
              <a:rPr lang="en-US" sz="2000" baseline="30000" dirty="0">
                <a:latin typeface="Lato" panose="020F0502020204030203" pitchFamily="34" charset="0"/>
                <a:ea typeface="Lato" panose="020F0502020204030203" pitchFamily="34" charset="0"/>
                <a:cs typeface="Lato" panose="020F0502020204030203" pitchFamily="34" charset="0"/>
              </a:rPr>
              <a:t>7</a:t>
            </a:r>
            <a:r>
              <a:rPr lang="en-US" sz="2000" dirty="0">
                <a:latin typeface="Lato" panose="020F0502020204030203" pitchFamily="34" charset="0"/>
                <a:ea typeface="Lato" panose="020F0502020204030203" pitchFamily="34" charset="0"/>
                <a:cs typeface="Lato" panose="020F0502020204030203" pitchFamily="34" charset="0"/>
              </a:rPr>
              <a:t> but if we walk in the Light as He Himself is in the Light, we have fellowship with one another, and the blood of Jesus His Son cleanses us from all sin. </a:t>
            </a:r>
            <a:r>
              <a:rPr lang="en-US" sz="2000" baseline="30000" dirty="0">
                <a:latin typeface="Lato" panose="020F0502020204030203" pitchFamily="34" charset="0"/>
                <a:ea typeface="Lato" panose="020F0502020204030203" pitchFamily="34" charset="0"/>
                <a:cs typeface="Lato" panose="020F0502020204030203" pitchFamily="34" charset="0"/>
              </a:rPr>
              <a:t>8</a:t>
            </a:r>
            <a:r>
              <a:rPr lang="en-US" sz="2000" dirty="0">
                <a:latin typeface="Lato" panose="020F0502020204030203" pitchFamily="34" charset="0"/>
                <a:ea typeface="Lato" panose="020F0502020204030203" pitchFamily="34" charset="0"/>
                <a:cs typeface="Lato" panose="020F0502020204030203" pitchFamily="34" charset="0"/>
              </a:rPr>
              <a:t> If we say that we have no sin, we are deceiving ourselves and the truth is not in us. </a:t>
            </a:r>
            <a:r>
              <a:rPr lang="en-US" sz="2000" baseline="30000" dirty="0">
                <a:latin typeface="Lato" panose="020F0502020204030203" pitchFamily="34" charset="0"/>
                <a:ea typeface="Lato" panose="020F0502020204030203" pitchFamily="34" charset="0"/>
                <a:cs typeface="Lato" panose="020F0502020204030203" pitchFamily="34" charset="0"/>
              </a:rPr>
              <a:t>9</a:t>
            </a:r>
            <a:r>
              <a:rPr lang="en-US" sz="2000" dirty="0">
                <a:latin typeface="Lato" panose="020F0502020204030203" pitchFamily="34" charset="0"/>
                <a:ea typeface="Lato" panose="020F0502020204030203" pitchFamily="34" charset="0"/>
                <a:cs typeface="Lato" panose="020F0502020204030203" pitchFamily="34" charset="0"/>
              </a:rPr>
              <a:t> If we confess our sins, He is faithful and righteous to forgive us our sins and to cleanse us from all unrighteousness. </a:t>
            </a:r>
          </a:p>
          <a:p>
            <a:r>
              <a:rPr lang="en-US" sz="2000" b="1" dirty="0">
                <a:latin typeface="Lato Black" panose="020F0502020204030203" pitchFamily="34" charset="0"/>
                <a:ea typeface="Lato Black" panose="020F0502020204030203" pitchFamily="34" charset="0"/>
                <a:cs typeface="Lato Black" panose="020F0502020204030203" pitchFamily="34" charset="0"/>
              </a:rPr>
              <a:t>- I John 1:7-9</a:t>
            </a:r>
          </a:p>
        </p:txBody>
      </p:sp>
    </p:spTree>
    <p:extLst>
      <p:ext uri="{BB962C8B-B14F-4D97-AF65-F5344CB8AC3E}">
        <p14:creationId xmlns:p14="http://schemas.microsoft.com/office/powerpoint/2010/main" val="138220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F546-2E43-C2A4-9DA8-AA38DD0B2D4F}"/>
              </a:ext>
            </a:extLst>
          </p:cNvPr>
          <p:cNvSpPr>
            <a:spLocks noGrp="1"/>
          </p:cNvSpPr>
          <p:nvPr>
            <p:ph type="title"/>
          </p:nvPr>
        </p:nvSpPr>
        <p:spPr/>
        <p:txBody>
          <a:bodyPr/>
          <a:lstStyle/>
          <a:p>
            <a:r>
              <a:rPr lang="en-US" dirty="0"/>
              <a:t>Training for Stumbles / Knock-downs</a:t>
            </a:r>
          </a:p>
        </p:txBody>
      </p:sp>
      <p:sp>
        <p:nvSpPr>
          <p:cNvPr id="3" name="Text Placeholder 2">
            <a:extLst>
              <a:ext uri="{FF2B5EF4-FFF2-40B4-BE49-F238E27FC236}">
                <a16:creationId xmlns:a16="http://schemas.microsoft.com/office/drawing/2014/main" id="{7FB05293-E467-7FAC-4FBA-13D611127AC7}"/>
              </a:ext>
            </a:extLst>
          </p:cNvPr>
          <p:cNvSpPr>
            <a:spLocks noGrp="1"/>
          </p:cNvSpPr>
          <p:nvPr>
            <p:ph type="body" sz="quarter" idx="10"/>
          </p:nvPr>
        </p:nvSpPr>
        <p:spPr>
          <a:xfrm>
            <a:off x="598488" y="1251438"/>
            <a:ext cx="7913687" cy="982880"/>
          </a:xfrm>
        </p:spPr>
        <p:txBody>
          <a:bodyPr>
            <a:normAutofit fontScale="92500"/>
          </a:bodyPr>
          <a:lstStyle/>
          <a:p>
            <a:pPr marL="742950" indent="-742950">
              <a:buFont typeface="+mj-lt"/>
              <a:buAutoNum type="alphaUcPeriod" startAt="2"/>
            </a:pPr>
            <a:r>
              <a:rPr lang="en-US" sz="4400" b="1" dirty="0"/>
              <a:t>Rely on Holy Spirit and Word</a:t>
            </a:r>
          </a:p>
        </p:txBody>
      </p:sp>
      <p:cxnSp>
        <p:nvCxnSpPr>
          <p:cNvPr id="6" name="Straight Connector 5">
            <a:extLst>
              <a:ext uri="{FF2B5EF4-FFF2-40B4-BE49-F238E27FC236}">
                <a16:creationId xmlns:a16="http://schemas.microsoft.com/office/drawing/2014/main" id="{58B4571E-6265-4594-989D-419300D3402A}"/>
              </a:ext>
            </a:extLst>
          </p:cNvPr>
          <p:cNvCxnSpPr/>
          <p:nvPr/>
        </p:nvCxnSpPr>
        <p:spPr>
          <a:xfrm>
            <a:off x="1041622" y="2134428"/>
            <a:ext cx="0" cy="2393343"/>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049B5F-13FB-7486-0DD7-244CB2C1624A}"/>
              </a:ext>
            </a:extLst>
          </p:cNvPr>
          <p:cNvSpPr txBox="1"/>
          <p:nvPr/>
        </p:nvSpPr>
        <p:spPr>
          <a:xfrm>
            <a:off x="1393042" y="2222925"/>
            <a:ext cx="6900157" cy="2308324"/>
          </a:xfrm>
          <a:prstGeom prst="rect">
            <a:avLst/>
          </a:prstGeom>
          <a:noFill/>
        </p:spPr>
        <p:txBody>
          <a:bodyPr wrap="square" rtlCol="0">
            <a:spAutoFit/>
          </a:bodyPr>
          <a:lstStyle/>
          <a:p>
            <a:r>
              <a:rPr lang="en-US" sz="2400" baseline="30000" dirty="0">
                <a:latin typeface="Lato" panose="020F0502020204030203" pitchFamily="34" charset="0"/>
                <a:ea typeface="Lato" panose="020F0502020204030203" pitchFamily="34" charset="0"/>
                <a:cs typeface="Lato" panose="020F0502020204030203" pitchFamily="34" charset="0"/>
              </a:rPr>
              <a:t>6</a:t>
            </a:r>
            <a:r>
              <a:rPr lang="en-US" sz="2400" dirty="0">
                <a:latin typeface="Lato" panose="020F0502020204030203" pitchFamily="34" charset="0"/>
                <a:ea typeface="Lato" panose="020F0502020204030203" pitchFamily="34" charset="0"/>
                <a:cs typeface="Lato" panose="020F0502020204030203" pitchFamily="34" charset="0"/>
              </a:rPr>
              <a:t> Be anxious for nothing, but in everything by prayer and supplication with thanksgiving let your requests be made known to God. </a:t>
            </a:r>
            <a:r>
              <a:rPr lang="en-US" sz="2400" baseline="30000" dirty="0">
                <a:latin typeface="Lato" panose="020F0502020204030203" pitchFamily="34" charset="0"/>
                <a:ea typeface="Lato" panose="020F0502020204030203" pitchFamily="34" charset="0"/>
                <a:cs typeface="Lato" panose="020F0502020204030203" pitchFamily="34" charset="0"/>
              </a:rPr>
              <a:t>7</a:t>
            </a:r>
            <a:r>
              <a:rPr lang="en-US" sz="2400" dirty="0">
                <a:latin typeface="Lato" panose="020F0502020204030203" pitchFamily="34" charset="0"/>
                <a:ea typeface="Lato" panose="020F0502020204030203" pitchFamily="34" charset="0"/>
                <a:cs typeface="Lato" panose="020F0502020204030203" pitchFamily="34" charset="0"/>
              </a:rPr>
              <a:t> And the peace of God, which surpasses all comprehension, will guard your hearts and your minds in Christ Jesus. </a:t>
            </a:r>
          </a:p>
          <a:p>
            <a:r>
              <a:rPr lang="en-US" sz="2400" b="1" dirty="0">
                <a:latin typeface="Lato Black" panose="020F0502020204030203" pitchFamily="34" charset="0"/>
                <a:ea typeface="Lato Black" panose="020F0502020204030203" pitchFamily="34" charset="0"/>
                <a:cs typeface="Lato Black" panose="020F0502020204030203" pitchFamily="34" charset="0"/>
              </a:rPr>
              <a:t>- Philippians 4:6-7</a:t>
            </a:r>
          </a:p>
        </p:txBody>
      </p:sp>
    </p:spTree>
    <p:extLst>
      <p:ext uri="{BB962C8B-B14F-4D97-AF65-F5344CB8AC3E}">
        <p14:creationId xmlns:p14="http://schemas.microsoft.com/office/powerpoint/2010/main" val="90905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F546-2E43-C2A4-9DA8-AA38DD0B2D4F}"/>
              </a:ext>
            </a:extLst>
          </p:cNvPr>
          <p:cNvSpPr>
            <a:spLocks noGrp="1"/>
          </p:cNvSpPr>
          <p:nvPr>
            <p:ph type="title"/>
          </p:nvPr>
        </p:nvSpPr>
        <p:spPr/>
        <p:txBody>
          <a:bodyPr/>
          <a:lstStyle/>
          <a:p>
            <a:r>
              <a:rPr lang="en-US" dirty="0"/>
              <a:t>Training for Stumbles / Knock-downs</a:t>
            </a:r>
          </a:p>
        </p:txBody>
      </p:sp>
      <p:sp>
        <p:nvSpPr>
          <p:cNvPr id="3" name="Text Placeholder 2">
            <a:extLst>
              <a:ext uri="{FF2B5EF4-FFF2-40B4-BE49-F238E27FC236}">
                <a16:creationId xmlns:a16="http://schemas.microsoft.com/office/drawing/2014/main" id="{7FB05293-E467-7FAC-4FBA-13D611127AC7}"/>
              </a:ext>
            </a:extLst>
          </p:cNvPr>
          <p:cNvSpPr>
            <a:spLocks noGrp="1"/>
          </p:cNvSpPr>
          <p:nvPr>
            <p:ph type="body" sz="quarter" idx="10"/>
          </p:nvPr>
        </p:nvSpPr>
        <p:spPr>
          <a:xfrm>
            <a:off x="598488" y="1251438"/>
            <a:ext cx="7913687" cy="982880"/>
          </a:xfrm>
        </p:spPr>
        <p:txBody>
          <a:bodyPr>
            <a:normAutofit fontScale="92500"/>
          </a:bodyPr>
          <a:lstStyle/>
          <a:p>
            <a:pPr marL="742950" indent="-742950">
              <a:buFont typeface="+mj-lt"/>
              <a:buAutoNum type="alphaUcPeriod" startAt="3"/>
            </a:pPr>
            <a:r>
              <a:rPr lang="en-US" sz="4400" b="1" dirty="0"/>
              <a:t>Seek help from the churches</a:t>
            </a:r>
          </a:p>
        </p:txBody>
      </p:sp>
      <p:cxnSp>
        <p:nvCxnSpPr>
          <p:cNvPr id="6" name="Straight Connector 5">
            <a:extLst>
              <a:ext uri="{FF2B5EF4-FFF2-40B4-BE49-F238E27FC236}">
                <a16:creationId xmlns:a16="http://schemas.microsoft.com/office/drawing/2014/main" id="{58B4571E-6265-4594-989D-419300D3402A}"/>
              </a:ext>
            </a:extLst>
          </p:cNvPr>
          <p:cNvCxnSpPr/>
          <p:nvPr/>
        </p:nvCxnSpPr>
        <p:spPr>
          <a:xfrm>
            <a:off x="1041622" y="2134428"/>
            <a:ext cx="0" cy="2393343"/>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049B5F-13FB-7486-0DD7-244CB2C1624A}"/>
              </a:ext>
            </a:extLst>
          </p:cNvPr>
          <p:cNvSpPr txBox="1"/>
          <p:nvPr/>
        </p:nvSpPr>
        <p:spPr>
          <a:xfrm>
            <a:off x="1484757" y="2316286"/>
            <a:ext cx="6900157" cy="2246769"/>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For I have come to have much joy and comfort in your love, because the hearts of the saints have been refreshed through you, brother. </a:t>
            </a:r>
          </a:p>
          <a:p>
            <a:r>
              <a:rPr lang="en-US" sz="2800" b="1" dirty="0">
                <a:latin typeface="Lato Black" panose="020F0502020204030203" pitchFamily="34" charset="0"/>
                <a:ea typeface="Lato Black" panose="020F0502020204030203" pitchFamily="34" charset="0"/>
                <a:cs typeface="Lato Black" panose="020F0502020204030203" pitchFamily="34" charset="0"/>
              </a:rPr>
              <a:t>- Philemon 1:7</a:t>
            </a:r>
          </a:p>
        </p:txBody>
      </p:sp>
    </p:spTree>
    <p:extLst>
      <p:ext uri="{BB962C8B-B14F-4D97-AF65-F5344CB8AC3E}">
        <p14:creationId xmlns:p14="http://schemas.microsoft.com/office/powerpoint/2010/main" val="162109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A8372-FE45-6F09-207B-5811342AAA59}"/>
              </a:ext>
            </a:extLst>
          </p:cNvPr>
          <p:cNvSpPr>
            <a:spLocks noGrp="1"/>
          </p:cNvSpPr>
          <p:nvPr>
            <p:ph type="body" sz="quarter" idx="10"/>
          </p:nvPr>
        </p:nvSpPr>
        <p:spPr/>
        <p:txBody>
          <a:bodyPr>
            <a:normAutofit fontScale="92500" lnSpcReduction="10000"/>
          </a:bodyPr>
          <a:lstStyle/>
          <a:p>
            <a:r>
              <a:rPr lang="en-US" sz="3900" b="1" dirty="0">
                <a:latin typeface="D-DIN CONDENSED" panose="020B0504030202030204" pitchFamily="34" charset="77"/>
                <a:ea typeface="Lato Black" panose="020F0502020204030203" pitchFamily="34" charset="0"/>
                <a:cs typeface="Lato Black" panose="020F0502020204030203" pitchFamily="34" charset="0"/>
              </a:rPr>
              <a:t>STAGE #1 – BEGINNINGS </a:t>
            </a:r>
          </a:p>
          <a:p>
            <a:r>
              <a:rPr lang="en-US" baseline="30000" dirty="0"/>
              <a:t>1</a:t>
            </a:r>
            <a:r>
              <a:rPr lang="en-US" dirty="0"/>
              <a:t> Now when the seventh month came, and the sons of Israel were in the cities, the people gathered together as one man to Jerusalem. </a:t>
            </a:r>
            <a:br>
              <a:rPr lang="en-US" dirty="0"/>
            </a:br>
            <a:r>
              <a:rPr lang="en-US" baseline="30000" dirty="0"/>
              <a:t>2</a:t>
            </a:r>
            <a:r>
              <a:rPr lang="en-US" dirty="0"/>
              <a:t> Then </a:t>
            </a:r>
            <a:r>
              <a:rPr lang="en-US" dirty="0" err="1"/>
              <a:t>Jeshua</a:t>
            </a:r>
            <a:r>
              <a:rPr lang="en-US" dirty="0"/>
              <a:t> the son of </a:t>
            </a:r>
            <a:r>
              <a:rPr lang="en-US" dirty="0" err="1"/>
              <a:t>Jozadak</a:t>
            </a:r>
            <a:r>
              <a:rPr lang="en-US" dirty="0"/>
              <a:t> and his brothers the priests, and Zerubbabel the son of </a:t>
            </a:r>
            <a:r>
              <a:rPr lang="en-US" dirty="0" err="1"/>
              <a:t>Shealtiel</a:t>
            </a:r>
            <a:r>
              <a:rPr lang="en-US" dirty="0"/>
              <a:t> and his brothers arose and built the altar of the God of Israel to offer burnt offerings on it, as it is written in the law of Moses, the man of God.</a:t>
            </a:r>
          </a:p>
        </p:txBody>
      </p:sp>
      <p:sp>
        <p:nvSpPr>
          <p:cNvPr id="3" name="Text Placeholder 2">
            <a:extLst>
              <a:ext uri="{FF2B5EF4-FFF2-40B4-BE49-F238E27FC236}">
                <a16:creationId xmlns:a16="http://schemas.microsoft.com/office/drawing/2014/main" id="{BCE5BD00-A1A7-87EF-DFFB-C4DB886511DB}"/>
              </a:ext>
            </a:extLst>
          </p:cNvPr>
          <p:cNvSpPr>
            <a:spLocks noGrp="1"/>
          </p:cNvSpPr>
          <p:nvPr>
            <p:ph type="body" sz="quarter" idx="11"/>
          </p:nvPr>
        </p:nvSpPr>
        <p:spPr/>
        <p:txBody>
          <a:bodyPr/>
          <a:lstStyle/>
          <a:p>
            <a:r>
              <a:rPr lang="en-US" dirty="0"/>
              <a:t>- Ezra 3:1-2</a:t>
            </a:r>
          </a:p>
        </p:txBody>
      </p:sp>
    </p:spTree>
    <p:extLst>
      <p:ext uri="{BB962C8B-B14F-4D97-AF65-F5344CB8AC3E}">
        <p14:creationId xmlns:p14="http://schemas.microsoft.com/office/powerpoint/2010/main" val="3833937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E1D0-63B2-5721-DE35-569E82F5C95E}"/>
              </a:ext>
            </a:extLst>
          </p:cNvPr>
          <p:cNvSpPr>
            <a:spLocks noGrp="1"/>
          </p:cNvSpPr>
          <p:nvPr>
            <p:ph type="title"/>
          </p:nvPr>
        </p:nvSpPr>
        <p:spPr/>
        <p:txBody>
          <a:bodyPr/>
          <a:lstStyle/>
          <a:p>
            <a:r>
              <a:rPr lang="en-US" dirty="0"/>
              <a:t>Boxing</a:t>
            </a:r>
          </a:p>
        </p:txBody>
      </p:sp>
      <p:sp>
        <p:nvSpPr>
          <p:cNvPr id="3" name="Text Placeholder 2">
            <a:extLst>
              <a:ext uri="{FF2B5EF4-FFF2-40B4-BE49-F238E27FC236}">
                <a16:creationId xmlns:a16="http://schemas.microsoft.com/office/drawing/2014/main" id="{BD6DF569-862B-A732-F643-86E9742EA1A3}"/>
              </a:ext>
            </a:extLst>
          </p:cNvPr>
          <p:cNvSpPr>
            <a:spLocks noGrp="1"/>
          </p:cNvSpPr>
          <p:nvPr>
            <p:ph type="body" sz="quarter" idx="10"/>
          </p:nvPr>
        </p:nvSpPr>
        <p:spPr>
          <a:xfrm>
            <a:off x="717758" y="1362756"/>
            <a:ext cx="7913687" cy="3642243"/>
          </a:xfrm>
        </p:spPr>
        <p:txBody>
          <a:bodyPr>
            <a:normAutofit/>
          </a:bodyPr>
          <a:lstStyle/>
          <a:p>
            <a:pPr marL="697230" indent="-697230">
              <a:spcAft>
                <a:spcPts val="1800"/>
              </a:spcAft>
              <a:buFont typeface="+mj-lt"/>
              <a:buAutoNum type="alphaUcPeriod"/>
            </a:pPr>
            <a:r>
              <a:rPr lang="en-US" sz="4000" b="1" dirty="0"/>
              <a:t>Non-title matches – </a:t>
            </a:r>
            <a:br>
              <a:rPr lang="en-US" sz="4000" dirty="0"/>
            </a:br>
            <a:r>
              <a:rPr lang="en-US" sz="4800" dirty="0"/>
              <a:t>3 knock-down rule</a:t>
            </a:r>
          </a:p>
          <a:p>
            <a:pPr marL="697230" indent="-697230">
              <a:buFont typeface="+mj-lt"/>
              <a:buAutoNum type="alphaUcPeriod"/>
            </a:pPr>
            <a:r>
              <a:rPr lang="en-US" sz="4000" b="1" dirty="0"/>
              <a:t>Championship matches – </a:t>
            </a:r>
            <a:br>
              <a:rPr lang="en-US" sz="4000" dirty="0"/>
            </a:br>
            <a:r>
              <a:rPr lang="en-US" sz="4800" dirty="0"/>
              <a:t>No knock-down rule</a:t>
            </a:r>
            <a:endParaRPr lang="en-US" sz="4000" dirty="0"/>
          </a:p>
        </p:txBody>
      </p:sp>
    </p:spTree>
    <p:extLst>
      <p:ext uri="{BB962C8B-B14F-4D97-AF65-F5344CB8AC3E}">
        <p14:creationId xmlns:p14="http://schemas.microsoft.com/office/powerpoint/2010/main" val="288292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C9EB-A625-B10C-0781-814F9E456404}"/>
              </a:ext>
            </a:extLst>
          </p:cNvPr>
          <p:cNvSpPr>
            <a:spLocks noGrp="1"/>
          </p:cNvSpPr>
          <p:nvPr>
            <p:ph type="title"/>
          </p:nvPr>
        </p:nvSpPr>
        <p:spPr>
          <a:xfrm>
            <a:off x="809248" y="465439"/>
            <a:ext cx="3829494" cy="4236288"/>
          </a:xfrm>
        </p:spPr>
        <p:txBody>
          <a:bodyPr>
            <a:normAutofit/>
          </a:bodyPr>
          <a:lstStyle/>
          <a:p>
            <a:pPr>
              <a:lnSpc>
                <a:spcPct val="80000"/>
              </a:lnSpc>
            </a:pPr>
            <a:r>
              <a:rPr lang="en-US" sz="4800" dirty="0">
                <a:latin typeface="D-DIN Condensed" panose="020B0504030202030204" pitchFamily="34" charset="77"/>
              </a:rPr>
              <a:t>CHAMPIONSHIP FIGHTS MEASURE A FIGHTER’S </a:t>
            </a:r>
            <a:r>
              <a:rPr lang="en-US" sz="4800" u="sng" dirty="0">
                <a:latin typeface="D-DIN Condensed" panose="020B0504030202030204" pitchFamily="34" charset="77"/>
              </a:rPr>
              <a:t>HEART</a:t>
            </a:r>
          </a:p>
        </p:txBody>
      </p:sp>
      <p:pic>
        <p:nvPicPr>
          <p:cNvPr id="4" name="Picture 3">
            <a:extLst>
              <a:ext uri="{FF2B5EF4-FFF2-40B4-BE49-F238E27FC236}">
                <a16:creationId xmlns:a16="http://schemas.microsoft.com/office/drawing/2014/main" id="{0BE9885A-9216-8E00-E1C6-8FC507D20EBA}"/>
              </a:ext>
            </a:extLst>
          </p:cNvPr>
          <p:cNvPicPr>
            <a:picLocks noChangeAspect="1"/>
          </p:cNvPicPr>
          <p:nvPr/>
        </p:nvPicPr>
        <p:blipFill>
          <a:blip r:embed="rId2"/>
          <a:stretch>
            <a:fillRect/>
          </a:stretch>
        </p:blipFill>
        <p:spPr>
          <a:xfrm>
            <a:off x="5046045" y="465439"/>
            <a:ext cx="3355449" cy="4079173"/>
          </a:xfrm>
          <a:prstGeom prst="rect">
            <a:avLst/>
          </a:prstGeom>
        </p:spPr>
      </p:pic>
    </p:spTree>
    <p:extLst>
      <p:ext uri="{BB962C8B-B14F-4D97-AF65-F5344CB8AC3E}">
        <p14:creationId xmlns:p14="http://schemas.microsoft.com/office/powerpoint/2010/main" val="1238027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1009-4B02-9AAC-1DD8-4354188C6390}"/>
              </a:ext>
            </a:extLst>
          </p:cNvPr>
          <p:cNvSpPr>
            <a:spLocks noGrp="1"/>
          </p:cNvSpPr>
          <p:nvPr>
            <p:ph type="title"/>
          </p:nvPr>
        </p:nvSpPr>
        <p:spPr/>
        <p:txBody>
          <a:bodyPr/>
          <a:lstStyle/>
          <a:p>
            <a:r>
              <a:rPr lang="en-US" dirty="0"/>
              <a:t>The Points</a:t>
            </a:r>
          </a:p>
        </p:txBody>
      </p:sp>
      <p:sp>
        <p:nvSpPr>
          <p:cNvPr id="3" name="Text Placeholder 2">
            <a:extLst>
              <a:ext uri="{FF2B5EF4-FFF2-40B4-BE49-F238E27FC236}">
                <a16:creationId xmlns:a16="http://schemas.microsoft.com/office/drawing/2014/main" id="{5E05332A-7789-B3C3-5874-A0595D6B6D1F}"/>
              </a:ext>
            </a:extLst>
          </p:cNvPr>
          <p:cNvSpPr>
            <a:spLocks noGrp="1"/>
          </p:cNvSpPr>
          <p:nvPr>
            <p:ph type="body" sz="quarter" idx="10"/>
          </p:nvPr>
        </p:nvSpPr>
        <p:spPr/>
        <p:txBody>
          <a:bodyPr>
            <a:normAutofit/>
          </a:bodyPr>
          <a:lstStyle/>
          <a:p>
            <a:pPr marL="697230" indent="-697230">
              <a:buFont typeface="+mj-lt"/>
              <a:buAutoNum type="arabicPeriod"/>
            </a:pPr>
            <a:r>
              <a:rPr lang="en-US" sz="4000" dirty="0"/>
              <a:t>As Christians we’re in a championship match and </a:t>
            </a:r>
            <a:br>
              <a:rPr lang="en-US" sz="4000" dirty="0"/>
            </a:br>
            <a:r>
              <a:rPr lang="en-US" sz="4000" b="1" dirty="0">
                <a:latin typeface="Lato Black" panose="020F0502020204030203" pitchFamily="34" charset="0"/>
                <a:ea typeface="Lato Black" panose="020F0502020204030203" pitchFamily="34" charset="0"/>
                <a:cs typeface="Lato Black" panose="020F0502020204030203" pitchFamily="34" charset="0"/>
              </a:rPr>
              <a:t>the prize is the crown of life.</a:t>
            </a:r>
          </a:p>
        </p:txBody>
      </p:sp>
    </p:spTree>
    <p:extLst>
      <p:ext uri="{BB962C8B-B14F-4D97-AF65-F5344CB8AC3E}">
        <p14:creationId xmlns:p14="http://schemas.microsoft.com/office/powerpoint/2010/main" val="418398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1009-4B02-9AAC-1DD8-4354188C6390}"/>
              </a:ext>
            </a:extLst>
          </p:cNvPr>
          <p:cNvSpPr>
            <a:spLocks noGrp="1"/>
          </p:cNvSpPr>
          <p:nvPr>
            <p:ph type="title"/>
          </p:nvPr>
        </p:nvSpPr>
        <p:spPr/>
        <p:txBody>
          <a:bodyPr/>
          <a:lstStyle/>
          <a:p>
            <a:r>
              <a:rPr lang="en-US" dirty="0"/>
              <a:t>The Points</a:t>
            </a:r>
          </a:p>
        </p:txBody>
      </p:sp>
      <p:sp>
        <p:nvSpPr>
          <p:cNvPr id="3" name="Text Placeholder 2">
            <a:extLst>
              <a:ext uri="{FF2B5EF4-FFF2-40B4-BE49-F238E27FC236}">
                <a16:creationId xmlns:a16="http://schemas.microsoft.com/office/drawing/2014/main" id="{5E05332A-7789-B3C3-5874-A0595D6B6D1F}"/>
              </a:ext>
            </a:extLst>
          </p:cNvPr>
          <p:cNvSpPr>
            <a:spLocks noGrp="1"/>
          </p:cNvSpPr>
          <p:nvPr>
            <p:ph type="body" sz="quarter" idx="10"/>
          </p:nvPr>
        </p:nvSpPr>
        <p:spPr/>
        <p:txBody>
          <a:bodyPr>
            <a:normAutofit/>
          </a:bodyPr>
          <a:lstStyle/>
          <a:p>
            <a:pPr marL="697230" indent="-697230">
              <a:buFont typeface="+mj-lt"/>
              <a:buAutoNum type="arabicPeriod"/>
            </a:pPr>
            <a:r>
              <a:rPr lang="en-US" sz="2200" dirty="0"/>
              <a:t>As Christians we’re in a championship match and </a:t>
            </a:r>
            <a:br>
              <a:rPr lang="en-US" sz="2200" dirty="0"/>
            </a:br>
            <a:r>
              <a:rPr lang="en-US" sz="2200" dirty="0"/>
              <a:t>the prize is the crown of life.</a:t>
            </a:r>
          </a:p>
          <a:p>
            <a:pPr marL="697230" indent="-697230">
              <a:buFont typeface="+mj-lt"/>
              <a:buAutoNum type="arabicPeriod"/>
            </a:pPr>
            <a:r>
              <a:rPr lang="en-US" sz="4000" b="1" dirty="0">
                <a:latin typeface="Lato Black" panose="020F0502020204030203" pitchFamily="34" charset="0"/>
                <a:ea typeface="Lato Black" panose="020F0502020204030203" pitchFamily="34" charset="0"/>
                <a:cs typeface="Lato Black" panose="020F0502020204030203" pitchFamily="34" charset="0"/>
              </a:rPr>
              <a:t>You win if you’re still fighting when Jesus comes!</a:t>
            </a:r>
          </a:p>
        </p:txBody>
      </p:sp>
    </p:spTree>
    <p:extLst>
      <p:ext uri="{BB962C8B-B14F-4D97-AF65-F5344CB8AC3E}">
        <p14:creationId xmlns:p14="http://schemas.microsoft.com/office/powerpoint/2010/main" val="286250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1F7A-C773-C155-BDF7-D97EFF91A3F2}"/>
              </a:ext>
            </a:extLst>
          </p:cNvPr>
          <p:cNvSpPr>
            <a:spLocks noGrp="1"/>
          </p:cNvSpPr>
          <p:nvPr>
            <p:ph type="body" sz="quarter" idx="10"/>
          </p:nvPr>
        </p:nvSpPr>
        <p:spPr/>
        <p:txBody>
          <a:bodyPr>
            <a:normAutofit lnSpcReduction="10000"/>
          </a:bodyPr>
          <a:lstStyle/>
          <a:p>
            <a:r>
              <a:rPr lang="en-US" sz="2400" baseline="30000" dirty="0"/>
              <a:t>15</a:t>
            </a:r>
            <a:r>
              <a:rPr lang="en-US" sz="2400" dirty="0"/>
              <a:t> For this we say to you by the word of the Lord, that we who are alive and remain until the coming of the Lord, will not precede those who have fallen asleep. </a:t>
            </a:r>
            <a:br>
              <a:rPr lang="en-US" sz="2400" dirty="0"/>
            </a:br>
            <a:r>
              <a:rPr lang="en-US" sz="2400" baseline="30000" dirty="0"/>
              <a:t>16</a:t>
            </a:r>
            <a:r>
              <a:rPr lang="en-US" sz="2400" dirty="0"/>
              <a:t> For the Lord Himself will descend from heaven with a shout, with the voice of the archangel and with the trumpet of God, and the dead in Christ will rise first. </a:t>
            </a:r>
            <a:br>
              <a:rPr lang="en-US" sz="2400" dirty="0"/>
            </a:br>
            <a:r>
              <a:rPr lang="en-US" sz="2400" baseline="30000" dirty="0"/>
              <a:t>17</a:t>
            </a:r>
            <a:r>
              <a:rPr lang="en-US" sz="2400" dirty="0"/>
              <a:t> Then we who are alive and remain will be caught up together with them in the clouds to meet the Lord in the air, and so we shall always be with the Lord. </a:t>
            </a:r>
            <a:br>
              <a:rPr lang="en-US" sz="2400" dirty="0"/>
            </a:br>
            <a:r>
              <a:rPr lang="en-US" sz="2400" baseline="30000" dirty="0"/>
              <a:t>18</a:t>
            </a:r>
            <a:r>
              <a:rPr lang="en-US" sz="2400" dirty="0"/>
              <a:t> Therefore comfort one another with these words.</a:t>
            </a:r>
          </a:p>
        </p:txBody>
      </p:sp>
      <p:sp>
        <p:nvSpPr>
          <p:cNvPr id="3" name="Text Placeholder 2">
            <a:extLst>
              <a:ext uri="{FF2B5EF4-FFF2-40B4-BE49-F238E27FC236}">
                <a16:creationId xmlns:a16="http://schemas.microsoft.com/office/drawing/2014/main" id="{97CD1562-A1A1-80AE-3E29-A7EF91DEF37B}"/>
              </a:ext>
            </a:extLst>
          </p:cNvPr>
          <p:cNvSpPr>
            <a:spLocks noGrp="1"/>
          </p:cNvSpPr>
          <p:nvPr>
            <p:ph type="body" sz="quarter" idx="11"/>
          </p:nvPr>
        </p:nvSpPr>
        <p:spPr>
          <a:xfrm>
            <a:off x="713221" y="4109637"/>
            <a:ext cx="5035572" cy="522988"/>
          </a:xfrm>
        </p:spPr>
        <p:txBody>
          <a:bodyPr/>
          <a:lstStyle/>
          <a:p>
            <a:r>
              <a:rPr lang="en-US" dirty="0"/>
              <a:t>- I Thessalonians 4:15-18</a:t>
            </a:r>
          </a:p>
        </p:txBody>
      </p:sp>
    </p:spTree>
    <p:extLst>
      <p:ext uri="{BB962C8B-B14F-4D97-AF65-F5344CB8AC3E}">
        <p14:creationId xmlns:p14="http://schemas.microsoft.com/office/powerpoint/2010/main" val="1381086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14C9-2260-B9F5-EB44-E63BFE738A35}"/>
              </a:ext>
            </a:extLst>
          </p:cNvPr>
          <p:cNvSpPr>
            <a:spLocks noGrp="1"/>
          </p:cNvSpPr>
          <p:nvPr>
            <p:ph type="title"/>
          </p:nvPr>
        </p:nvSpPr>
        <p:spPr>
          <a:xfrm>
            <a:off x="615285" y="2027583"/>
            <a:ext cx="7913430" cy="2674144"/>
          </a:xfrm>
        </p:spPr>
        <p:txBody>
          <a:bodyPr/>
          <a:lstStyle/>
          <a:p>
            <a:r>
              <a:rPr lang="en-US" b="0" dirty="0"/>
              <a:t>Ezra 6:1-22</a:t>
            </a:r>
            <a:br>
              <a:rPr lang="en-US" b="0" dirty="0"/>
            </a:br>
            <a:r>
              <a:rPr lang="en-US" b="0" dirty="0"/>
              <a:t>Nehemiah 13:4-31</a:t>
            </a:r>
          </a:p>
        </p:txBody>
      </p:sp>
      <p:pic>
        <p:nvPicPr>
          <p:cNvPr id="3" name="Picture 2">
            <a:extLst>
              <a:ext uri="{FF2B5EF4-FFF2-40B4-BE49-F238E27FC236}">
                <a16:creationId xmlns:a16="http://schemas.microsoft.com/office/drawing/2014/main" id="{69A06FF7-D369-F28E-3BA3-4095FBD12B9C}"/>
              </a:ext>
            </a:extLst>
          </p:cNvPr>
          <p:cNvPicPr>
            <a:picLocks noChangeAspect="1"/>
          </p:cNvPicPr>
          <p:nvPr/>
        </p:nvPicPr>
        <p:blipFill>
          <a:blip r:embed="rId2"/>
          <a:stretch>
            <a:fillRect/>
          </a:stretch>
        </p:blipFill>
        <p:spPr>
          <a:xfrm>
            <a:off x="2011016" y="186940"/>
            <a:ext cx="5121967" cy="2876838"/>
          </a:xfrm>
          <a:prstGeom prst="rect">
            <a:avLst/>
          </a:prstGeom>
        </p:spPr>
      </p:pic>
    </p:spTree>
    <p:extLst>
      <p:ext uri="{BB962C8B-B14F-4D97-AF65-F5344CB8AC3E}">
        <p14:creationId xmlns:p14="http://schemas.microsoft.com/office/powerpoint/2010/main" val="165646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A8372-FE45-6F09-207B-5811342AAA59}"/>
              </a:ext>
            </a:extLst>
          </p:cNvPr>
          <p:cNvSpPr>
            <a:spLocks noGrp="1"/>
          </p:cNvSpPr>
          <p:nvPr>
            <p:ph type="body" sz="quarter" idx="10"/>
          </p:nvPr>
        </p:nvSpPr>
        <p:spPr>
          <a:xfrm>
            <a:off x="713221" y="429598"/>
            <a:ext cx="7717558" cy="3680039"/>
          </a:xfrm>
        </p:spPr>
        <p:txBody>
          <a:bodyPr>
            <a:normAutofit fontScale="92500" lnSpcReduction="10000"/>
          </a:bodyPr>
          <a:lstStyle/>
          <a:p>
            <a:r>
              <a:rPr lang="en-US" sz="3900" b="1" dirty="0">
                <a:latin typeface="D-DIN CONDENSED" panose="020B0504030202030204" pitchFamily="34" charset="77"/>
                <a:ea typeface="Lato Black" panose="020F0502020204030203" pitchFamily="34" charset="0"/>
                <a:cs typeface="Lato Black" panose="020F0502020204030203" pitchFamily="34" charset="0"/>
              </a:rPr>
              <a:t>STAGE #2 – OPPOSITION </a:t>
            </a:r>
          </a:p>
          <a:p>
            <a:r>
              <a:rPr lang="en-US" baseline="30000" dirty="0"/>
              <a:t>1</a:t>
            </a:r>
            <a:r>
              <a:rPr lang="en-US" dirty="0"/>
              <a:t> Now when the enemies of Judah and Benjamin heard that the people of the exile were building a temple to the Lord God of Israel, </a:t>
            </a:r>
            <a:r>
              <a:rPr lang="en-US" baseline="30000" dirty="0"/>
              <a:t>2</a:t>
            </a:r>
            <a:r>
              <a:rPr lang="en-US" dirty="0"/>
              <a:t> they approached Zerubbabel and the heads of fathers’ households, and said to them, “Let us build with you, for we, like you, seek your God; and we have been sacrificing to Him since the days of Esarhaddon king of Assyria, who brought us up here.”</a:t>
            </a:r>
          </a:p>
        </p:txBody>
      </p:sp>
      <p:sp>
        <p:nvSpPr>
          <p:cNvPr id="3" name="Text Placeholder 2">
            <a:extLst>
              <a:ext uri="{FF2B5EF4-FFF2-40B4-BE49-F238E27FC236}">
                <a16:creationId xmlns:a16="http://schemas.microsoft.com/office/drawing/2014/main" id="{BCE5BD00-A1A7-87EF-DFFB-C4DB886511DB}"/>
              </a:ext>
            </a:extLst>
          </p:cNvPr>
          <p:cNvSpPr>
            <a:spLocks noGrp="1"/>
          </p:cNvSpPr>
          <p:nvPr>
            <p:ph type="body" sz="quarter" idx="11"/>
          </p:nvPr>
        </p:nvSpPr>
        <p:spPr/>
        <p:txBody>
          <a:bodyPr/>
          <a:lstStyle/>
          <a:p>
            <a:r>
              <a:rPr lang="en-US" dirty="0"/>
              <a:t>- Ezra 4:1-2</a:t>
            </a:r>
          </a:p>
        </p:txBody>
      </p:sp>
    </p:spTree>
    <p:extLst>
      <p:ext uri="{BB962C8B-B14F-4D97-AF65-F5344CB8AC3E}">
        <p14:creationId xmlns:p14="http://schemas.microsoft.com/office/powerpoint/2010/main" val="331852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053C60-7493-2EFB-C434-64F6F6A41109}"/>
              </a:ext>
            </a:extLst>
          </p:cNvPr>
          <p:cNvSpPr>
            <a:spLocks noGrp="1"/>
          </p:cNvSpPr>
          <p:nvPr>
            <p:ph type="body" sz="quarter" idx="10"/>
          </p:nvPr>
        </p:nvSpPr>
        <p:spPr>
          <a:xfrm>
            <a:off x="713221" y="429598"/>
            <a:ext cx="7381207" cy="3680039"/>
          </a:xfrm>
        </p:spPr>
        <p:txBody>
          <a:bodyPr/>
          <a:lstStyle/>
          <a:p>
            <a:r>
              <a:rPr lang="en-US" dirty="0"/>
              <a:t>But Zerubbabel and </a:t>
            </a:r>
            <a:r>
              <a:rPr lang="en-US" dirty="0" err="1"/>
              <a:t>Jeshua</a:t>
            </a:r>
            <a:r>
              <a:rPr lang="en-US" dirty="0"/>
              <a:t> and the rest of the heads of fathers’ households of Israel said to them, “You have nothing in common with us in building a house to our God; but we ourselves will together build to the Lord God of Israel, as King Cyrus, the king of Persia has commanded us.”</a:t>
            </a:r>
          </a:p>
        </p:txBody>
      </p:sp>
      <p:sp>
        <p:nvSpPr>
          <p:cNvPr id="3" name="Text Placeholder 2">
            <a:extLst>
              <a:ext uri="{FF2B5EF4-FFF2-40B4-BE49-F238E27FC236}">
                <a16:creationId xmlns:a16="http://schemas.microsoft.com/office/drawing/2014/main" id="{0DACFCD9-5882-27B3-7CDA-BCBC04DE5169}"/>
              </a:ext>
            </a:extLst>
          </p:cNvPr>
          <p:cNvSpPr>
            <a:spLocks noGrp="1"/>
          </p:cNvSpPr>
          <p:nvPr>
            <p:ph type="body" sz="quarter" idx="11"/>
          </p:nvPr>
        </p:nvSpPr>
        <p:spPr/>
        <p:txBody>
          <a:bodyPr/>
          <a:lstStyle/>
          <a:p>
            <a:r>
              <a:rPr lang="en-US" dirty="0"/>
              <a:t>- Ezra 4:3</a:t>
            </a:r>
          </a:p>
        </p:txBody>
      </p:sp>
    </p:spTree>
    <p:extLst>
      <p:ext uri="{BB962C8B-B14F-4D97-AF65-F5344CB8AC3E}">
        <p14:creationId xmlns:p14="http://schemas.microsoft.com/office/powerpoint/2010/main" val="27257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C906-A32A-71F1-1F72-6946578381B6}"/>
              </a:ext>
            </a:extLst>
          </p:cNvPr>
          <p:cNvSpPr>
            <a:spLocks noGrp="1"/>
          </p:cNvSpPr>
          <p:nvPr>
            <p:ph type="title"/>
          </p:nvPr>
        </p:nvSpPr>
        <p:spPr/>
        <p:txBody>
          <a:bodyPr/>
          <a:lstStyle/>
          <a:p>
            <a:r>
              <a:rPr lang="en-US" dirty="0"/>
              <a:t>Policy for Conquered Peoples</a:t>
            </a:r>
          </a:p>
        </p:txBody>
      </p:sp>
      <p:sp>
        <p:nvSpPr>
          <p:cNvPr id="3" name="Text Placeholder 2">
            <a:extLst>
              <a:ext uri="{FF2B5EF4-FFF2-40B4-BE49-F238E27FC236}">
                <a16:creationId xmlns:a16="http://schemas.microsoft.com/office/drawing/2014/main" id="{239A21CE-6606-50D1-F34D-A2873A0D0FE3}"/>
              </a:ext>
            </a:extLst>
          </p:cNvPr>
          <p:cNvSpPr>
            <a:spLocks noGrp="1"/>
          </p:cNvSpPr>
          <p:nvPr>
            <p:ph type="body" sz="quarter" idx="10"/>
          </p:nvPr>
        </p:nvSpPr>
        <p:spPr>
          <a:xfrm>
            <a:off x="598488" y="1251437"/>
            <a:ext cx="8139995" cy="3642243"/>
          </a:xfrm>
        </p:spPr>
        <p:txBody>
          <a:bodyPr>
            <a:normAutofit/>
          </a:bodyPr>
          <a:lstStyle/>
          <a:p>
            <a:pPr marL="514350" indent="-514350">
              <a:spcAft>
                <a:spcPts val="1200"/>
              </a:spcAft>
              <a:buFont typeface="+mj-lt"/>
              <a:buAutoNum type="alphaUcPeriod"/>
            </a:pPr>
            <a:r>
              <a:rPr lang="en-US" sz="3600" b="1" dirty="0">
                <a:latin typeface="Lato Black" panose="020F0502020204030203" pitchFamily="34" charset="0"/>
                <a:ea typeface="Lato Black" panose="020F0502020204030203" pitchFamily="34" charset="0"/>
                <a:cs typeface="Lato Black" panose="020F0502020204030203" pitchFamily="34" charset="0"/>
              </a:rPr>
              <a:t>Assyrians</a:t>
            </a:r>
            <a:r>
              <a:rPr lang="en-US" sz="3600" dirty="0"/>
              <a:t> – </a:t>
            </a:r>
            <a:r>
              <a:rPr lang="en-US" sz="3000" dirty="0"/>
              <a:t>Dilute bloodlines and national pride through cultural assimilation.</a:t>
            </a:r>
          </a:p>
          <a:p>
            <a:pPr marL="514350" indent="-514350">
              <a:buFont typeface="+mj-lt"/>
              <a:buAutoNum type="alphaUcPeriod"/>
            </a:pPr>
            <a:r>
              <a:rPr lang="en-US" sz="3600" b="1" dirty="0">
                <a:latin typeface="Lato Black" panose="020F0502020204030203" pitchFamily="34" charset="0"/>
                <a:ea typeface="Lato Black" panose="020F0502020204030203" pitchFamily="34" charset="0"/>
                <a:cs typeface="Lato Black" panose="020F0502020204030203" pitchFamily="34" charset="0"/>
              </a:rPr>
              <a:t>Babylonians</a:t>
            </a:r>
            <a:r>
              <a:rPr lang="en-US" sz="3600" dirty="0"/>
              <a:t> – </a:t>
            </a:r>
            <a:r>
              <a:rPr lang="en-US" sz="2800" dirty="0"/>
              <a:t>Maintain cultural and religious identity in order to train in Babylonian politics and return home to rule under Babylonian authority.</a:t>
            </a:r>
            <a:endParaRPr lang="en-US" sz="3600" dirty="0"/>
          </a:p>
        </p:txBody>
      </p:sp>
    </p:spTree>
    <p:extLst>
      <p:ext uri="{BB962C8B-B14F-4D97-AF65-F5344CB8AC3E}">
        <p14:creationId xmlns:p14="http://schemas.microsoft.com/office/powerpoint/2010/main" val="315497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2D4F0-2708-9480-5303-37975BCBADFF}"/>
              </a:ext>
            </a:extLst>
          </p:cNvPr>
          <p:cNvSpPr>
            <a:spLocks noGrp="1"/>
          </p:cNvSpPr>
          <p:nvPr>
            <p:ph type="body" sz="quarter" idx="10"/>
          </p:nvPr>
        </p:nvSpPr>
        <p:spPr/>
        <p:txBody>
          <a:bodyPr/>
          <a:lstStyle/>
          <a:p>
            <a:r>
              <a:rPr lang="en-US" baseline="30000" dirty="0"/>
              <a:t>4</a:t>
            </a:r>
            <a:r>
              <a:rPr lang="en-US" dirty="0"/>
              <a:t> Then the people of the land discouraged the people of Judah, and frightened them from building, </a:t>
            </a:r>
            <a:r>
              <a:rPr lang="en-US" baseline="30000" dirty="0"/>
              <a:t>5</a:t>
            </a:r>
            <a:r>
              <a:rPr lang="en-US" dirty="0"/>
              <a:t> and hired counselors against them to frustrate their counsel all the days of Cyrus king of Persia, even until the reign of Darius king of Persia.</a:t>
            </a:r>
          </a:p>
        </p:txBody>
      </p:sp>
      <p:sp>
        <p:nvSpPr>
          <p:cNvPr id="3" name="Text Placeholder 2">
            <a:extLst>
              <a:ext uri="{FF2B5EF4-FFF2-40B4-BE49-F238E27FC236}">
                <a16:creationId xmlns:a16="http://schemas.microsoft.com/office/drawing/2014/main" id="{B9B6D249-089A-5D03-0A5E-A7CF7DEE7D77}"/>
              </a:ext>
            </a:extLst>
          </p:cNvPr>
          <p:cNvSpPr>
            <a:spLocks noGrp="1"/>
          </p:cNvSpPr>
          <p:nvPr>
            <p:ph type="body" sz="quarter" idx="11"/>
          </p:nvPr>
        </p:nvSpPr>
        <p:spPr/>
        <p:txBody>
          <a:bodyPr/>
          <a:lstStyle/>
          <a:p>
            <a:r>
              <a:rPr lang="en-US" dirty="0"/>
              <a:t>- Ezra 4:4-5</a:t>
            </a:r>
          </a:p>
        </p:txBody>
      </p:sp>
    </p:spTree>
    <p:extLst>
      <p:ext uri="{BB962C8B-B14F-4D97-AF65-F5344CB8AC3E}">
        <p14:creationId xmlns:p14="http://schemas.microsoft.com/office/powerpoint/2010/main" val="233001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2D4F0-2708-9480-5303-37975BCBADFF}"/>
              </a:ext>
            </a:extLst>
          </p:cNvPr>
          <p:cNvSpPr>
            <a:spLocks noGrp="1"/>
          </p:cNvSpPr>
          <p:nvPr>
            <p:ph type="body" sz="quarter" idx="10"/>
          </p:nvPr>
        </p:nvSpPr>
        <p:spPr>
          <a:xfrm>
            <a:off x="713221" y="429598"/>
            <a:ext cx="7556136" cy="3680039"/>
          </a:xfrm>
        </p:spPr>
        <p:txBody>
          <a:bodyPr>
            <a:normAutofit/>
          </a:bodyPr>
          <a:lstStyle/>
          <a:p>
            <a:r>
              <a:rPr lang="en-US" baseline="30000" dirty="0"/>
              <a:t>6</a:t>
            </a:r>
            <a:r>
              <a:rPr lang="en-US" dirty="0"/>
              <a:t> Now in the reign of Ahasuerus, in the beginning of his reign, they wrote an accusation against the inhabitants of Judah and Jerusalem. </a:t>
            </a:r>
            <a:r>
              <a:rPr lang="en-US" baseline="30000" dirty="0"/>
              <a:t>7</a:t>
            </a:r>
            <a:r>
              <a:rPr lang="en-US" dirty="0"/>
              <a:t> And in the days of Artaxerxes, </a:t>
            </a:r>
            <a:r>
              <a:rPr lang="en-US" dirty="0" err="1"/>
              <a:t>Bishlam</a:t>
            </a:r>
            <a:r>
              <a:rPr lang="en-US" dirty="0"/>
              <a:t>, </a:t>
            </a:r>
            <a:r>
              <a:rPr lang="en-US" dirty="0" err="1"/>
              <a:t>Mithredath</a:t>
            </a:r>
            <a:r>
              <a:rPr lang="en-US" dirty="0"/>
              <a:t>, </a:t>
            </a:r>
            <a:r>
              <a:rPr lang="en-US" dirty="0" err="1"/>
              <a:t>Tabeel</a:t>
            </a:r>
            <a:r>
              <a:rPr lang="en-US" dirty="0"/>
              <a:t> and the rest of his colleagues wrote to Artaxerxes king of Persia; and the text of the letter was written in Aramaic and translated from Aramaic.</a:t>
            </a:r>
          </a:p>
        </p:txBody>
      </p:sp>
      <p:sp>
        <p:nvSpPr>
          <p:cNvPr id="3" name="Text Placeholder 2">
            <a:extLst>
              <a:ext uri="{FF2B5EF4-FFF2-40B4-BE49-F238E27FC236}">
                <a16:creationId xmlns:a16="http://schemas.microsoft.com/office/drawing/2014/main" id="{B9B6D249-089A-5D03-0A5E-A7CF7DEE7D77}"/>
              </a:ext>
            </a:extLst>
          </p:cNvPr>
          <p:cNvSpPr>
            <a:spLocks noGrp="1"/>
          </p:cNvSpPr>
          <p:nvPr>
            <p:ph type="body" sz="quarter" idx="11"/>
          </p:nvPr>
        </p:nvSpPr>
        <p:spPr/>
        <p:txBody>
          <a:bodyPr/>
          <a:lstStyle/>
          <a:p>
            <a:r>
              <a:rPr lang="en-US" dirty="0"/>
              <a:t>- Ezra 4:6-7</a:t>
            </a:r>
          </a:p>
        </p:txBody>
      </p:sp>
    </p:spTree>
    <p:extLst>
      <p:ext uri="{BB962C8B-B14F-4D97-AF65-F5344CB8AC3E}">
        <p14:creationId xmlns:p14="http://schemas.microsoft.com/office/powerpoint/2010/main" val="260996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57F5-568C-BCF1-6843-687EFA16CC8D}"/>
              </a:ext>
            </a:extLst>
          </p:cNvPr>
          <p:cNvSpPr>
            <a:spLocks noGrp="1"/>
          </p:cNvSpPr>
          <p:nvPr>
            <p:ph type="title"/>
          </p:nvPr>
        </p:nvSpPr>
        <p:spPr/>
        <p:txBody>
          <a:bodyPr/>
          <a:lstStyle/>
          <a:p>
            <a:r>
              <a:rPr lang="en-US" sz="4800" dirty="0">
                <a:latin typeface="D-DIN Condensed" panose="020B0504030202030204" pitchFamily="34" charset="77"/>
              </a:rPr>
              <a:t>FALSE INTERPRETATION</a:t>
            </a:r>
            <a:br>
              <a:rPr lang="en-US" sz="4800" dirty="0">
                <a:latin typeface="D-DIN Condensed" panose="020B0504030202030204" pitchFamily="34" charset="77"/>
              </a:rPr>
            </a:br>
            <a:br>
              <a:rPr lang="en-US" sz="2800" dirty="0"/>
            </a:br>
            <a:r>
              <a:rPr lang="en-US" sz="4400" dirty="0"/>
              <a:t>Rebuild the Temple = </a:t>
            </a:r>
            <a:br>
              <a:rPr lang="en-US" sz="4400" dirty="0"/>
            </a:br>
            <a:r>
              <a:rPr lang="en-US" sz="4400" dirty="0"/>
              <a:t>Independence from Babylon</a:t>
            </a:r>
            <a:endParaRPr lang="en-US" dirty="0"/>
          </a:p>
        </p:txBody>
      </p:sp>
    </p:spTree>
    <p:extLst>
      <p:ext uri="{BB962C8B-B14F-4D97-AF65-F5344CB8AC3E}">
        <p14:creationId xmlns:p14="http://schemas.microsoft.com/office/powerpoint/2010/main" val="782243992"/>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TotalTime>
  <Words>1543</Words>
  <Application>Microsoft Macintosh PowerPoint</Application>
  <PresentationFormat>On-screen Show (16:9)</PresentationFormat>
  <Paragraphs>87</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D-DIN CONDENSED</vt:lpstr>
      <vt:lpstr>D-DIN CONDENSED</vt:lpstr>
      <vt:lpstr>Lato</vt:lpstr>
      <vt:lpstr>Lato Black</vt:lpstr>
      <vt:lpstr>Lato Light</vt:lpstr>
      <vt:lpstr>Lato Medium</vt:lpstr>
      <vt:lpstr>Lato Regular</vt:lpstr>
      <vt:lpstr>Lato Semibold</vt:lpstr>
      <vt:lpstr>With Title</vt:lpstr>
      <vt:lpstr>PowerPoint Presentation</vt:lpstr>
      <vt:lpstr>“In the Bible, from managing the garden to establishing the church, God molds and shapes His people’s lives as they work out some process of His design.”</vt:lpstr>
      <vt:lpstr>PowerPoint Presentation</vt:lpstr>
      <vt:lpstr>PowerPoint Presentation</vt:lpstr>
      <vt:lpstr>PowerPoint Presentation</vt:lpstr>
      <vt:lpstr>Policy for Conquered Peoples</vt:lpstr>
      <vt:lpstr>PowerPoint Presentation</vt:lpstr>
      <vt:lpstr>PowerPoint Presentation</vt:lpstr>
      <vt:lpstr>FALSE INTERPRETATION  Rebuild the Temple =  Independence from Babylon</vt:lpstr>
      <vt:lpstr>FAKE EQUATION  Stop Rebuilding =  Stop God of the Jews =  Stop the Power of the Jews</vt:lpstr>
      <vt:lpstr>PowerPoint Presentation</vt:lpstr>
      <vt:lpstr>STAGE #3 – RENEWAL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PROPHETS AND THEIR PREACHING</vt:lpstr>
      <vt:lpstr>Summary</vt:lpstr>
      <vt:lpstr>Summary</vt:lpstr>
      <vt:lpstr>Summary</vt:lpstr>
      <vt:lpstr>Avoiding Crumble / Knock-out</vt:lpstr>
      <vt:lpstr>Training for Stumbles / Knock-downs</vt:lpstr>
      <vt:lpstr>Training for Stumbles / Knock-downs</vt:lpstr>
      <vt:lpstr>Training for Stumbles / Knock-downs</vt:lpstr>
      <vt:lpstr>Boxing</vt:lpstr>
      <vt:lpstr>CHAMPIONSHIP FIGHTS MEASURE A FIGHTER’S HEART</vt:lpstr>
      <vt:lpstr>The Points</vt:lpstr>
      <vt:lpstr>The Points</vt:lpstr>
      <vt:lpstr>PowerPoint Presentation</vt:lpstr>
      <vt:lpstr>Ezra 6:1-22 Nehemiah 13:4-31</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393</cp:revision>
  <dcterms:created xsi:type="dcterms:W3CDTF">2014-04-30T18:34:38Z</dcterms:created>
  <dcterms:modified xsi:type="dcterms:W3CDTF">2023-11-27T17:48:10Z</dcterms:modified>
  <cp:category/>
</cp:coreProperties>
</file>